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4"/>
  </p:notesMasterIdLst>
  <p:handoutMasterIdLst>
    <p:handoutMasterId r:id="rId15"/>
  </p:handoutMasterIdLst>
  <p:sldIdLst>
    <p:sldId id="325" r:id="rId5"/>
    <p:sldId id="324" r:id="rId6"/>
    <p:sldId id="353" r:id="rId7"/>
    <p:sldId id="338" r:id="rId8"/>
    <p:sldId id="345" r:id="rId9"/>
    <p:sldId id="343" r:id="rId10"/>
    <p:sldId id="344" r:id="rId11"/>
    <p:sldId id="347" r:id="rId12"/>
    <p:sldId id="354"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C1CB6B-DEDF-A490-1A46-2B2081FA9FC0}" name="Bracci, Joan" initials="BJ" userId="S::joan.bracci@sdcounty.ca.gov::50cab57d-1c43-4f54-b2fc-c3ab37bbbbfd" providerId="AD"/>
  <p188:author id="{0DF4A479-ADB8-D683-AC53-BE0D1857614A}" name="Obrigewitch, Clint" initials="OC" userId="S::clint.obrigewitch@sdcounty.ca.gov::376405b8-5b0a-4ac4-92a4-2f7cdd165fe3" providerId="AD"/>
  <p188:author id="{6D6D079C-F90A-9A5E-5798-DE3C21960357}" name="Keller-Chiodo, Lisa" initials="LK" userId="S::Lisa.Keller-Chiodo@sdcounty.ca.gov::8949e3f3-9553-4d3a-aeee-79c2befc3d07" providerId="AD"/>
  <p188:author id="{F8AD4CA5-AB59-AB79-094D-A1740D8B0D35}" name="Bracci, Joan" initials="JB" userId="S::Joan.Bracci@sdcounty.ca.gov::50cab57d-1c43-4f54-b2fc-c3ab37bbbbfd" providerId="AD"/>
  <p188:author id="{ADEC46AE-04EF-083F-1AF9-4CE93BA9E9E6}" name="Ying, Judy" initials="YJ" userId="S::Judy.Ying@sdcounty.ca.gov::da6cfcd8-3518-43bf-a51e-341073f3b28f" providerId="AD"/>
  <p188:author id="{0F65E8C3-0C80-10BF-BB2B-23BEEDFB9F68}" name="Keller-Chiodo, Lisa" initials="KL" userId="S::lisa.keller-chiodo@sdcounty.ca.gov::8949e3f3-9553-4d3a-aeee-79c2befc3d07" providerId="AD"/>
  <p188:author id="{28F637F7-5F28-C175-C841-99D7EA0DAF24}" name="Flannery, Kathleen" initials="KF" userId="S::Kathleen.Flannery@sdcounty.ca.gov::39a3ac8d-edc3-4541-9edc-773ace7ebbaa" providerId="AD"/>
  <p188:author id="{BDD511FC-765B-D401-D207-EB8D53A3EBBD}" name="Flannery, Kathleen" initials="FK" userId="S::kathleen.flannery@sdcounty.ca.gov::39a3ac8d-edc3-4541-9edc-773ace7ebb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8A335-C0F5-44C0-A221-15D7A5EF6EAF}" v="16" dt="2024-09-25T19:58:54.906"/>
    <p1510:client id="{CDE7E349-02AC-DA27-472A-8E3DD7BC1223}" v="19" dt="2024-09-25T16:34:38.06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66AA30A-158D-435B-B1F3-6FF82BD60FDF}" type="datetimeFigureOut">
              <a:rPr lang="en-US" smtClean="0"/>
              <a:t>9/25/2024</a:t>
            </a:fld>
            <a:endParaRPr lang="en-US"/>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C0A24AC-02A6-46A1-A072-EAC8AC25DCA5}" type="slidenum">
              <a:rPr lang="en-US" smtClean="0"/>
              <a:t>‹#›</a:t>
            </a:fld>
            <a:endParaRPr lang="en-US"/>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36A0313-F537-4ED0-973B-4729E10A826A}" type="datetimeFigureOut">
              <a:rPr lang="en-US" smtClean="0"/>
              <a:t>9/25/2024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C92804-03A6-47F6-A893-4DDB8903A808}" type="slidenum">
              <a:rPr lang="en-US" smtClean="0"/>
              <a:t>‹#›</a:t>
            </a:fld>
            <a:endParaRPr lang="en-US"/>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400" kern="100">
                <a:latin typeface="Times New Roman" panose="02020603050405020304" pitchFamily="18" charset="0"/>
                <a:ea typeface="Aptos" panose="020B0004020202020204" pitchFamily="34" charset="0"/>
                <a:cs typeface="Times New Roman" panose="02020603050405020304" pitchFamily="18" charset="0"/>
              </a:rPr>
              <a:t>CLINT</a:t>
            </a:r>
          </a:p>
          <a:p>
            <a:pPr marL="349964" indent="-349964">
              <a:lnSpc>
                <a:spcPct val="107000"/>
              </a:lnSpc>
              <a:buFont typeface="Arial" panose="020B0604020202020204" pitchFamily="34" charset="0"/>
              <a:buChar char="*"/>
            </a:pPr>
            <a:r>
              <a:rPr lang="en-US" sz="1400" kern="100">
                <a:latin typeface="Times New Roman" panose="02020603050405020304" pitchFamily="18" charset="0"/>
                <a:ea typeface="Times New Roman" panose="02020603050405020304" pitchFamily="18" charset="0"/>
                <a:cs typeface="Times New Roman" panose="02020603050405020304" pitchFamily="18" charset="0"/>
              </a:rPr>
              <a:t>Thank you for meeting with us today</a:t>
            </a: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349885" indent="-349885">
              <a:lnSpc>
                <a:spcPct val="107000"/>
              </a:lnSpc>
              <a:buFont typeface="Arial" panose="020B0604020202020204" pitchFamily="34" charset="0"/>
              <a:buChar char="*"/>
            </a:pPr>
            <a:r>
              <a:rPr lang="en-US" sz="1400" kern="100">
                <a:latin typeface="Times New Roman"/>
                <a:ea typeface="Times New Roman" panose="02020603050405020304" pitchFamily="18" charset="0"/>
                <a:cs typeface="Times New Roman"/>
              </a:rPr>
              <a:t>I am here today with Kathleen Flannery, Chief Operations Officer for the Public Safety Group; Lisa Keller Chiodo, Debt and Capital Finance Officer who are working with a County team on DROP.</a:t>
            </a:r>
            <a:endParaRPr lang="en-US" sz="1400" kern="100">
              <a:latin typeface="Times New Roman"/>
              <a:ea typeface="Aptos" panose="020B0004020202020204" pitchFamily="34" charset="0"/>
              <a:cs typeface="Times New Roman"/>
            </a:endParaRPr>
          </a:p>
          <a:p>
            <a:pPr marL="349964" indent="-349964">
              <a:lnSpc>
                <a:spcPct val="107000"/>
              </a:lnSpc>
              <a:buFont typeface="Arial" panose="020B0604020202020204" pitchFamily="34" charset="0"/>
              <a:buChar char="*"/>
            </a:pPr>
            <a:r>
              <a:rPr lang="en-US" sz="1400" kern="100">
                <a:latin typeface="Times New Roman" panose="02020603050405020304" pitchFamily="18" charset="0"/>
                <a:ea typeface="Times New Roman" panose="02020603050405020304" pitchFamily="18" charset="0"/>
                <a:cs typeface="Times New Roman" panose="02020603050405020304" pitchFamily="18" charset="0"/>
              </a:rPr>
              <a:t>The purpose of today’s briefing is to report back on the Board direction to work with an actuarial consultant to provide cost neutral options of a Deferred Retirement Option Program (DROP) for safety employees. </a:t>
            </a: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349964" indent="-349964">
              <a:lnSpc>
                <a:spcPct val="107000"/>
              </a:lnSpc>
              <a:buFont typeface="Arial" panose="020B0604020202020204" pitchFamily="34" charset="0"/>
              <a:buChar char="*"/>
            </a:pPr>
            <a:r>
              <a:rPr lang="en-US" sz="1400" kern="100">
                <a:latin typeface="Times New Roman" panose="02020603050405020304" pitchFamily="18" charset="0"/>
                <a:ea typeface="Times New Roman" panose="02020603050405020304" pitchFamily="18" charset="0"/>
                <a:cs typeface="Times New Roman" panose="02020603050405020304" pitchFamily="18" charset="0"/>
              </a:rPr>
              <a:t>The DROP analysis is broken into two phases – the first phase, which we are reporting on today, is to provide an overview of DROP. Phase 2 will include the actual the cost neutral options for a DROP. So, in summary, today’s report is laying the groundwork for Phase 2.</a:t>
            </a: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349964" indent="-349964">
              <a:lnSpc>
                <a:spcPct val="107000"/>
              </a:lnSpc>
              <a:buFont typeface="Arial" panose="020B0604020202020204" pitchFamily="34" charset="0"/>
              <a:buChar char="*"/>
            </a:pPr>
            <a:r>
              <a:rPr lang="en-US" sz="1400" kern="100">
                <a:latin typeface="Times New Roman" panose="02020603050405020304" pitchFamily="18" charset="0"/>
                <a:ea typeface="Times New Roman" panose="02020603050405020304" pitchFamily="18" charset="0"/>
                <a:cs typeface="Times New Roman" panose="02020603050405020304" pitchFamily="18" charset="0"/>
              </a:rPr>
              <a:t>With that I’ll turn it over to Kathleen.</a:t>
            </a:r>
            <a:endParaRPr lang="en-US" sz="1400" kern="100">
              <a:latin typeface="Aptos" panose="020B0004020202020204" pitchFamily="34" charset="0"/>
              <a:ea typeface="Aptos" panose="020B0004020202020204" pitchFamily="34" charset="0"/>
              <a:cs typeface="Times New Roman" panose="02020603050405020304" pitchFamily="18" charset="0"/>
            </a:endParaRPr>
          </a:p>
          <a:p>
            <a:endParaRPr lang="en-US" sz="140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a:latin typeface="Times New Roman" panose="02020603050405020304" pitchFamily="18" charset="0"/>
                <a:ea typeface="Aptos" panose="020B0004020202020204" pitchFamily="34" charset="0"/>
                <a:cs typeface="Times New Roman" panose="02020603050405020304" pitchFamily="18" charset="0"/>
              </a:rPr>
              <a:t>Kathleen</a:t>
            </a:r>
          </a:p>
          <a:p>
            <a:pPr marL="349964" indent="-349964">
              <a:lnSpc>
                <a:spcPct val="107000"/>
              </a:lnSpc>
              <a:buFont typeface="Arial" panose="020B0604020202020204" pitchFamily="34" charset="0"/>
              <a:buChar char="*"/>
            </a:pPr>
            <a:r>
              <a:rPr lang="en-US" sz="1800" kern="100">
                <a:latin typeface="Times New Roman" panose="02020603050405020304" pitchFamily="18" charset="0"/>
                <a:ea typeface="Times New Roman" panose="02020603050405020304" pitchFamily="18" charset="0"/>
                <a:cs typeface="Times New Roman" panose="02020603050405020304" pitchFamily="18" charset="0"/>
              </a:rPr>
              <a:t>DROP </a:t>
            </a:r>
            <a:r>
              <a:rPr lang="en-US" sz="1800">
                <a:latin typeface="Times New Roman" panose="02020603050405020304" pitchFamily="18" charset="0"/>
                <a:ea typeface="Aptos" panose="020B0004020202020204" pitchFamily="34" charset="0"/>
                <a:cs typeface="Times New Roman" panose="02020603050405020304" pitchFamily="18" charset="0"/>
              </a:rPr>
              <a:t>affords eligible participants (those who are otherwise eligible to retire) the opportunity to continue working and earning wages, while also starting to receive their pension benefits, as if they had they retired. These pension benefits are set aside in a deferred account and are ultimately paid out when the participant actually retires. </a:t>
            </a:r>
            <a:endParaRPr lang="en-US" sz="1800" kern="100">
              <a:latin typeface="Aptos" panose="020B0004020202020204" pitchFamily="34" charset="0"/>
              <a:ea typeface="Aptos" panose="020B0004020202020204" pitchFamily="34" charset="0"/>
              <a:cs typeface="Times New Roman" panose="02020603050405020304" pitchFamily="18" charset="0"/>
            </a:endParaRPr>
          </a:p>
          <a:p>
            <a:pPr marL="349964" indent="-349964">
              <a:lnSpc>
                <a:spcPct val="107000"/>
              </a:lnSpc>
              <a:buFont typeface="Arial" panose="020B0604020202020204" pitchFamily="34" charset="0"/>
              <a:buChar char="*"/>
            </a:pPr>
            <a:r>
              <a:rPr lang="en-US" sz="1800">
                <a:latin typeface="Times New Roman" panose="02020603050405020304" pitchFamily="18" charset="0"/>
                <a:ea typeface="Aptos" panose="020B0004020202020204" pitchFamily="34" charset="0"/>
                <a:cs typeface="Times New Roman" panose="02020603050405020304" pitchFamily="18" charset="0"/>
              </a:rPr>
              <a:t>Upon joining the program, a participant’s pension benefit is frozen (based upon years of service, salary, and age) and calculated as if the participant were retiring on the effective date they enter DROP. </a:t>
            </a:r>
            <a:endParaRPr lang="en-US" sz="1800" kern="100">
              <a:latin typeface="Aptos" panose="020B0004020202020204" pitchFamily="34" charset="0"/>
              <a:ea typeface="Aptos" panose="020B0004020202020204" pitchFamily="34"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298636" lvl="1">
              <a:spcBef>
                <a:spcPts val="1123"/>
              </a:spcBef>
            </a:pPr>
            <a:endParaRPr lang="en-US">
              <a:latin typeface="Times New Roman" panose="02020603050405020304" pitchFamily="18" charset="0"/>
              <a:cs typeface="Times New Roman" panose="02020603050405020304" pitchFamily="18" charset="0"/>
            </a:endParaRPr>
          </a:p>
          <a:p>
            <a:pPr marL="174982" indent="-174982">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a:p>
        </p:txBody>
      </p:sp>
    </p:spTree>
    <p:extLst>
      <p:ext uri="{BB962C8B-B14F-4D97-AF65-F5344CB8AC3E}">
        <p14:creationId xmlns:p14="http://schemas.microsoft.com/office/powerpoint/2010/main" val="152021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23"/>
              </a:spcBef>
            </a:pPr>
            <a:r>
              <a:rPr lang="en-US">
                <a:latin typeface="Times New Roman"/>
                <a:cs typeface="Times New Roman"/>
              </a:rPr>
              <a:t>Kathleen</a:t>
            </a:r>
            <a:endParaRPr lang="en-US"/>
          </a:p>
          <a:p>
            <a:pPr>
              <a:spcBef>
                <a:spcPts val="1123"/>
              </a:spcBef>
            </a:pPr>
            <a:endParaRPr lang="en-US">
              <a:latin typeface="Times New Roman"/>
              <a:cs typeface="Times New Roman"/>
            </a:endParaRPr>
          </a:p>
          <a:p>
            <a:pPr>
              <a:spcBef>
                <a:spcPts val="1123"/>
              </a:spcBef>
            </a:pPr>
            <a:r>
              <a:rPr lang="en-US">
                <a:latin typeface="Times New Roman"/>
                <a:cs typeface="Times New Roman"/>
              </a:rPr>
              <a:t>For those who are visual, this is how the program would work:</a:t>
            </a:r>
            <a:endParaRPr lang="en-US">
              <a:cs typeface="Calibri"/>
            </a:endParaRPr>
          </a:p>
          <a:p>
            <a:pPr>
              <a:spcBef>
                <a:spcPts val="1123"/>
              </a:spcBef>
            </a:pPr>
            <a:endParaRPr lang="en-US">
              <a:latin typeface="Times New Roman" panose="02020603050405020304" pitchFamily="18" charset="0"/>
              <a:cs typeface="Times New Roman" panose="02020603050405020304" pitchFamily="18" charset="0"/>
            </a:endParaRPr>
          </a:p>
          <a:p>
            <a:pPr>
              <a:spcBef>
                <a:spcPts val="1123"/>
              </a:spcBef>
            </a:pPr>
            <a:r>
              <a:rPr lang="en-US">
                <a:latin typeface="Times New Roman"/>
                <a:cs typeface="Times New Roman"/>
              </a:rPr>
              <a:t>For the first column – called Enter Drop -</a:t>
            </a:r>
          </a:p>
          <a:p>
            <a:pPr marL="233045" indent="-233045">
              <a:spcBef>
                <a:spcPts val="1123"/>
              </a:spcBef>
              <a:buFont typeface="Arial" panose="020B0604020202020204" pitchFamily="34" charset="0"/>
              <a:buChar char="•"/>
            </a:pPr>
            <a:r>
              <a:rPr lang="en-US">
                <a:latin typeface="Times New Roman"/>
                <a:cs typeface="Times New Roman"/>
              </a:rPr>
              <a:t>Participant reaches their retirement eligibility date </a:t>
            </a:r>
          </a:p>
          <a:p>
            <a:pPr marL="233045" indent="-233045">
              <a:spcBef>
                <a:spcPts val="1123"/>
              </a:spcBef>
              <a:buFont typeface="Arial" panose="020B0604020202020204" pitchFamily="34" charset="0"/>
              <a:buChar char="•"/>
            </a:pPr>
            <a:r>
              <a:rPr lang="en-US">
                <a:latin typeface="Times New Roman"/>
                <a:cs typeface="Times New Roman"/>
              </a:rPr>
              <a:t>Participant may elect to enter the program</a:t>
            </a:r>
          </a:p>
          <a:p>
            <a:pPr marL="233045" indent="-233045">
              <a:spcBef>
                <a:spcPts val="1123"/>
              </a:spcBef>
              <a:buFont typeface="Arial" panose="020B0604020202020204" pitchFamily="34" charset="0"/>
              <a:buChar char="•"/>
            </a:pPr>
            <a:r>
              <a:rPr lang="en-US">
                <a:latin typeface="Times New Roman"/>
                <a:cs typeface="Times New Roman"/>
              </a:rPr>
              <a:t>Benefit is calculated based upon the date they join the program and calculated using their pay/years of service/multiplier as if they were retiring on that date. So, for a Tier B safety member with 15 years service and $100,000 salary and a 3% multiplier, they would be eligible for $45k per year in retirement. (.03 x 15 x 100k).  Each month 1/12 of 45k ($3,750) would be put into </a:t>
            </a:r>
            <a:r>
              <a:rPr lang="en-US" u="sng">
                <a:latin typeface="Times New Roman"/>
                <a:cs typeface="Times New Roman"/>
              </a:rPr>
              <a:t>the retirement fund </a:t>
            </a:r>
            <a:r>
              <a:rPr lang="en-US">
                <a:latin typeface="Times New Roman"/>
                <a:cs typeface="Times New Roman"/>
              </a:rPr>
              <a:t>for the participant when they stop working.</a:t>
            </a:r>
          </a:p>
          <a:p>
            <a:pPr marL="233045" indent="-233045">
              <a:spcBef>
                <a:spcPts val="1123"/>
              </a:spcBef>
              <a:buFont typeface="Arial" panose="020B0604020202020204" pitchFamily="34" charset="0"/>
              <a:buChar char="•"/>
            </a:pPr>
            <a:r>
              <a:rPr lang="en-US">
                <a:latin typeface="Times New Roman"/>
                <a:cs typeface="Times New Roman"/>
              </a:rPr>
              <a:t>Participant continues to work and earn a salary until retirement or to the end of the allowable DROP period, whichever comes first</a:t>
            </a:r>
          </a:p>
          <a:p>
            <a:pPr marL="233309" indent="-233309">
              <a:spcBef>
                <a:spcPts val="1123"/>
              </a:spcBef>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spcBef>
                <a:spcPts val="1123"/>
              </a:spcBef>
            </a:pPr>
            <a:r>
              <a:rPr lang="en-US">
                <a:latin typeface="Times New Roman"/>
                <a:cs typeface="Times New Roman"/>
              </a:rPr>
              <a:t>At some point the Participant has to exit the program – the second column on the chart </a:t>
            </a:r>
          </a:p>
          <a:p>
            <a:pPr marL="233045" indent="-233045">
              <a:spcBef>
                <a:spcPts val="1123"/>
              </a:spcBef>
              <a:buFont typeface="Arial" panose="020B0604020202020204" pitchFamily="34" charset="0"/>
              <a:buChar char="•"/>
            </a:pPr>
            <a:r>
              <a:rPr lang="en-US">
                <a:latin typeface="Times New Roman"/>
                <a:cs typeface="Times New Roman"/>
              </a:rPr>
              <a:t>Participant receives accumulated DROP balance (typically in form of a lump-sum) in addition to starting their monthly pension calculated at the start of DROP ($45k)</a:t>
            </a:r>
          </a:p>
          <a:p>
            <a:pPr>
              <a:spcBef>
                <a:spcPts val="1123"/>
              </a:spcBef>
            </a:pPr>
            <a:r>
              <a:rPr lang="en-US">
                <a:latin typeface="Times New Roman"/>
                <a:cs typeface="Times New Roman"/>
              </a:rPr>
              <a:t>~~~~~~~~~~~~~~~~~~~~~~</a:t>
            </a:r>
          </a:p>
          <a:p>
            <a:pPr>
              <a:lnSpc>
                <a:spcPct val="107000"/>
              </a:lnSpc>
              <a:spcAft>
                <a:spcPts val="816"/>
              </a:spcAft>
              <a:tabLst>
                <a:tab pos="466618" algn="l"/>
              </a:tabLst>
            </a:pPr>
            <a:r>
              <a:rPr lang="en-US" i="1" kern="100">
                <a:latin typeface="Aptos"/>
                <a:ea typeface="Aptos" panose="020B0004020202020204" pitchFamily="34" charset="0"/>
                <a:cs typeface="Times New Roman" panose="02020603050405020304" pitchFamily="18" charset="0"/>
              </a:rPr>
              <a:t>Example – </a:t>
            </a:r>
          </a:p>
          <a:p>
            <a:pPr marL="349885" indent="-349885" defTabSz="933237">
              <a:lnSpc>
                <a:spcPct val="107000"/>
              </a:lnSpc>
              <a:spcAft>
                <a:spcPts val="816"/>
              </a:spcAft>
              <a:buFont typeface="Wingdings" panose="05000000000000000000" pitchFamily="2" charset="2"/>
              <a:buChar char=""/>
              <a:tabLst>
                <a:tab pos="466618" algn="l"/>
              </a:tabLst>
              <a:defRPr/>
            </a:pPr>
            <a:r>
              <a:rPr lang="en-US"/>
              <a:t>Tier B Safety member with 15 years of service and $100,000 salary, with a 3% multiplier would be eligible for $45,000 at retirement (100,000 x.03 x 15).  They could retire and collect  $45,000, continue working earning $100,000 until such time as they retire, or join a DROP.  If they join the DROP, their $45,000 pension is put into an account monthly, and they continue earning and taking home their annual $100,000 salary. When they finally retire, they receive their accumulated pension, and begin earning their $45,000 pension. </a:t>
            </a:r>
            <a:endParaRPr lang="en-US">
              <a:cs typeface="Calibri"/>
            </a:endParaRPr>
          </a:p>
          <a:p>
            <a:pPr marL="233309" indent="-233309">
              <a:spcBef>
                <a:spcPts val="1123"/>
              </a:spcBef>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spcBef>
                <a:spcPts val="1123"/>
              </a:spcBef>
            </a:pPr>
            <a:endParaRPr lang="en-US">
              <a:latin typeface="Times New Roman" panose="02020603050405020304" pitchFamily="18" charset="0"/>
              <a:cs typeface="Times New Roman" panose="02020603050405020304" pitchFamily="18" charset="0"/>
            </a:endParaRPr>
          </a:p>
          <a:p>
            <a:pPr marL="531945" lvl="1" indent="-233309">
              <a:spcBef>
                <a:spcPts val="1123"/>
              </a:spcBef>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a:p>
        </p:txBody>
      </p:sp>
    </p:spTree>
    <p:extLst>
      <p:ext uri="{BB962C8B-B14F-4D97-AF65-F5344CB8AC3E}">
        <p14:creationId xmlns:p14="http://schemas.microsoft.com/office/powerpoint/2010/main" val="228748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kern="100">
                <a:latin typeface="Aptos"/>
                <a:ea typeface="Aptos" panose="020B0004020202020204" pitchFamily="34" charset="0"/>
                <a:cs typeface="Times New Roman" panose="02020603050405020304" pitchFamily="18" charset="0"/>
              </a:rPr>
              <a:t>Lisa</a:t>
            </a:r>
          </a:p>
          <a:p>
            <a:pPr>
              <a:lnSpc>
                <a:spcPct val="107000"/>
              </a:lnSpc>
              <a:spcAft>
                <a:spcPts val="816"/>
              </a:spcAft>
              <a:tabLst>
                <a:tab pos="466618" algn="l"/>
              </a:tabLst>
            </a:pPr>
            <a:r>
              <a:rPr lang="en-US" kern="100">
                <a:latin typeface="Aptos"/>
                <a:ea typeface="Aptos" panose="020B0004020202020204" pitchFamily="34" charset="0"/>
                <a:cs typeface="Times New Roman" panose="02020603050405020304" pitchFamily="18" charset="0"/>
              </a:rPr>
              <a:t>DROP was chaptered into the County Employees Retirement Law of 1937 in 2003. Currently there are no CERL counties that have a DROP program.  </a:t>
            </a:r>
            <a:r>
              <a:rPr lang="en-US" kern="100"/>
              <a:t>Counties must be comply with the stringent requirements in governing and designing a DROP. </a:t>
            </a:r>
            <a:endParaRPr lang="en-US" kern="100">
              <a:cs typeface="Calibri"/>
            </a:endParaRPr>
          </a:p>
          <a:p>
            <a:pPr>
              <a:lnSpc>
                <a:spcPct val="107000"/>
              </a:lnSpc>
              <a:spcAft>
                <a:spcPts val="816"/>
              </a:spcAft>
              <a:tabLst>
                <a:tab pos="466618" algn="l"/>
              </a:tabLst>
            </a:pPr>
            <a:endParaRPr lang="en-US" kern="100">
              <a:latin typeface="Aptos"/>
              <a:ea typeface="Aptos" panose="020B0004020202020204" pitchFamily="34" charset="0"/>
              <a:cs typeface="Times New Roman" panose="02020603050405020304" pitchFamily="18" charset="0"/>
            </a:endParaRPr>
          </a:p>
          <a:p>
            <a:pPr>
              <a:lnSpc>
                <a:spcPct val="107000"/>
              </a:lnSpc>
              <a:spcAft>
                <a:spcPts val="816"/>
              </a:spcAft>
              <a:tabLst>
                <a:tab pos="466618" algn="l"/>
              </a:tabLst>
            </a:pPr>
            <a:r>
              <a:rPr lang="en-US" kern="100">
                <a:latin typeface="Aptos"/>
                <a:ea typeface="Aptos" panose="020B0004020202020204" pitchFamily="34" charset="0"/>
                <a:cs typeface="Times New Roman" panose="02020603050405020304" pitchFamily="18" charset="0"/>
              </a:rPr>
              <a:t>On these next two slides we list some of the requirements and design parameters found in CERL.</a:t>
            </a:r>
            <a:endParaRPr lang="en-US"/>
          </a:p>
          <a:p>
            <a:pPr marL="349885" indent="-349885">
              <a:lnSpc>
                <a:spcPct val="107000"/>
              </a:lnSpc>
              <a:spcAft>
                <a:spcPts val="816"/>
              </a:spcAft>
              <a:buFont typeface="Wingdings" panose="05000000000000000000" pitchFamily="2" charset="2"/>
              <a:buChar char=""/>
              <a:tabLst>
                <a:tab pos="466618" algn="l"/>
              </a:tabLst>
            </a:pPr>
            <a:r>
              <a:rPr lang="en-US" kern="100">
                <a:latin typeface="Aptos"/>
                <a:ea typeface="Aptos" panose="020B0004020202020204" pitchFamily="34" charset="0"/>
                <a:cs typeface="Times New Roman" panose="02020603050405020304" pitchFamily="18" charset="0"/>
              </a:rPr>
              <a:t>For example, only eligible safety members can participate in the program; currently over there are over 3,000 safety members in the Sheriff’s Office, DA and Probation</a:t>
            </a:r>
          </a:p>
          <a:p>
            <a:pPr marL="349885" indent="-349885">
              <a:lnSpc>
                <a:spcPct val="107000"/>
              </a:lnSpc>
              <a:spcAft>
                <a:spcPts val="816"/>
              </a:spcAft>
              <a:buFont typeface="Wingdings" panose="05000000000000000000" pitchFamily="2" charset="2"/>
              <a:buChar char=""/>
              <a:tabLst>
                <a:tab pos="466618" algn="l"/>
              </a:tabLst>
            </a:pPr>
            <a:r>
              <a:rPr lang="en-US" kern="100">
                <a:latin typeface="Aptos"/>
                <a:ea typeface="Aptos" panose="020B0004020202020204" pitchFamily="34" charset="0"/>
                <a:cs typeface="Times New Roman" panose="02020603050405020304" pitchFamily="18" charset="0"/>
              </a:rPr>
              <a:t>An actuarial analysis of cost neutrality is required, which will be defined later in this presentation, </a:t>
            </a:r>
          </a:p>
          <a:p>
            <a:pPr marL="349885" indent="-349885">
              <a:lnSpc>
                <a:spcPct val="107000"/>
              </a:lnSpc>
              <a:spcAft>
                <a:spcPts val="816"/>
              </a:spcAft>
              <a:buFont typeface="Wingdings" panose="05000000000000000000" pitchFamily="2" charset="2"/>
              <a:buChar char=""/>
              <a:tabLst>
                <a:tab pos="466618" algn="l"/>
              </a:tabLst>
            </a:pPr>
            <a:r>
              <a:rPr lang="en-US" kern="100">
                <a:latin typeface="Aptos"/>
                <a:ea typeface="Aptos" panose="020B0004020202020204" pitchFamily="34" charset="0"/>
                <a:cs typeface="Times New Roman" panose="02020603050405020304" pitchFamily="18" charset="0"/>
              </a:rPr>
              <a:t>The BOS must adopt an ordinance with the program parameters, most are on the next slide</a:t>
            </a:r>
          </a:p>
          <a:p>
            <a:pPr marL="349885" indent="-349885">
              <a:lnSpc>
                <a:spcPct val="107000"/>
              </a:lnSpc>
              <a:spcAft>
                <a:spcPts val="816"/>
              </a:spcAft>
              <a:buFont typeface="Wingdings" panose="05000000000000000000" pitchFamily="2" charset="2"/>
              <a:buChar char=""/>
              <a:tabLst>
                <a:tab pos="466618" algn="l"/>
              </a:tabLst>
            </a:pPr>
            <a:r>
              <a:rPr lang="en-US" kern="100">
                <a:latin typeface="Aptos"/>
                <a:ea typeface="Aptos" panose="020B0004020202020204" pitchFamily="34" charset="0"/>
                <a:cs typeface="Times New Roman" panose="02020603050405020304" pitchFamily="18" charset="0"/>
              </a:rPr>
              <a:t>Each eligible participant before electing to participate in the program, must receive written information regarding program, and a comparison of the member’s anticipated benefits at retirement, with and without, participation in the program.</a:t>
            </a:r>
          </a:p>
          <a:p>
            <a:pPr marL="349885" indent="-349885">
              <a:lnSpc>
                <a:spcPct val="107000"/>
              </a:lnSpc>
              <a:spcAft>
                <a:spcPts val="816"/>
              </a:spcAft>
              <a:buFont typeface="Wingdings" panose="05000000000000000000" pitchFamily="2" charset="2"/>
              <a:buChar char=""/>
              <a:tabLst>
                <a:tab pos="466618" algn="l"/>
              </a:tabLst>
            </a:pPr>
            <a:r>
              <a:rPr lang="en-US" kern="100">
                <a:latin typeface="Aptos"/>
                <a:ea typeface="Aptos" panose="020B0004020202020204" pitchFamily="34" charset="0"/>
                <a:cs typeface="Times New Roman" panose="02020603050405020304" pitchFamily="18" charset="0"/>
              </a:rPr>
              <a:t>Participation in the program is irrevocable, with some very specific exceptions, </a:t>
            </a:r>
            <a:r>
              <a:rPr lang="en-US" i="1" kern="100">
                <a:latin typeface="Aptos"/>
                <a:ea typeface="Aptos" panose="020B0004020202020204" pitchFamily="34" charset="0"/>
                <a:cs typeface="Times New Roman" panose="02020603050405020304" pitchFamily="18" charset="0"/>
              </a:rPr>
              <a:t>(such as if participant is married and dies while in the program or if participant elects to retire for disability) </a:t>
            </a:r>
          </a:p>
          <a:p>
            <a:pPr marL="349885" indent="-349885">
              <a:lnSpc>
                <a:spcPct val="107000"/>
              </a:lnSpc>
              <a:spcAft>
                <a:spcPts val="816"/>
              </a:spcAft>
              <a:buFont typeface="Wingdings" panose="05000000000000000000" pitchFamily="2" charset="2"/>
              <a:buChar char=""/>
              <a:tabLst>
                <a:tab pos="466618" algn="l"/>
              </a:tabLst>
            </a:pPr>
            <a:r>
              <a:rPr lang="en-US" kern="100">
                <a:latin typeface="Aptos"/>
                <a:ea typeface="Aptos" panose="020B0004020202020204" pitchFamily="34" charset="0"/>
                <a:cs typeface="Times New Roman" panose="02020603050405020304" pitchFamily="18" charset="0"/>
              </a:rPr>
              <a:t>Participants in the program shall have all of the rights, privileges, and benefits of active employment.  </a:t>
            </a:r>
            <a:r>
              <a:rPr lang="en-US" i="1" kern="100">
                <a:latin typeface="Aptos"/>
                <a:ea typeface="Aptos" panose="020B0004020202020204" pitchFamily="34" charset="0"/>
                <a:cs typeface="Times New Roman" panose="02020603050405020304" pitchFamily="18" charset="0"/>
              </a:rPr>
              <a:t>(meaning they continue to accrue and can use vacation and sick leave, and can continue to receive pay increases) </a:t>
            </a:r>
          </a:p>
          <a:p>
            <a:pPr marL="349964" indent="-349964">
              <a:lnSpc>
                <a:spcPct val="107000"/>
              </a:lnSpc>
              <a:spcAft>
                <a:spcPts val="816"/>
              </a:spcAft>
              <a:buFont typeface="Wingdings" panose="05000000000000000000" pitchFamily="2" charset="2"/>
              <a:buChar char=""/>
              <a:tabLst>
                <a:tab pos="466618" algn="l"/>
              </a:tabLst>
            </a:pPr>
            <a:endParaRPr lang="en-US" i="1" kern="100">
              <a:latin typeface="Aptos" panose="020B0004020202020204" pitchFamily="34" charset="0"/>
              <a:ea typeface="Aptos" panose="020B0004020202020204" pitchFamily="34" charset="0"/>
              <a:cs typeface="Times New Roman" panose="02020603050405020304" pitchFamily="18" charset="0"/>
            </a:endParaRPr>
          </a:p>
          <a:p>
            <a:pPr marL="349964" indent="-349964">
              <a:lnSpc>
                <a:spcPct val="107000"/>
              </a:lnSpc>
              <a:spcAft>
                <a:spcPts val="816"/>
              </a:spcAft>
              <a:buFont typeface="Wingdings" panose="05000000000000000000" pitchFamily="2" charset="2"/>
              <a:buChar char=""/>
              <a:tabLst>
                <a:tab pos="466618" algn="l"/>
              </a:tabLst>
            </a:pPr>
            <a:endParaRPr lang="en-US" kern="100">
              <a:latin typeface="Aptos" panose="020B0004020202020204" pitchFamily="34" charset="0"/>
              <a:ea typeface="Aptos" panose="020B0004020202020204" pitchFamily="34" charset="0"/>
              <a:cs typeface="Times New Roman" panose="02020603050405020304" pitchFamily="18" charset="0"/>
            </a:endParaRPr>
          </a:p>
          <a:p>
            <a:pPr marL="349964" indent="-349964">
              <a:lnSpc>
                <a:spcPct val="107000"/>
              </a:lnSpc>
              <a:spcAft>
                <a:spcPts val="816"/>
              </a:spcAft>
              <a:buFont typeface="Wingdings" panose="05000000000000000000" pitchFamily="2" charset="2"/>
              <a:buChar char=""/>
              <a:tabLst>
                <a:tab pos="466618" algn="l"/>
              </a:tabLst>
            </a:pPr>
            <a:endParaRPr lang="en-US" kern="100">
              <a:latin typeface="Aptos" panose="020B0004020202020204" pitchFamily="34" charset="0"/>
              <a:ea typeface="Aptos" panose="020B0004020202020204" pitchFamily="34" charset="0"/>
              <a:cs typeface="Times New Roman" panose="02020603050405020304" pitchFamily="18" charset="0"/>
            </a:endParaRPr>
          </a:p>
          <a:p>
            <a:pPr marL="349964" indent="-349964">
              <a:lnSpc>
                <a:spcPct val="107000"/>
              </a:lnSpc>
              <a:spcAft>
                <a:spcPts val="816"/>
              </a:spcAft>
              <a:buFont typeface="Wingdings" panose="05000000000000000000" pitchFamily="2" charset="2"/>
              <a:buChar char=""/>
              <a:defRPr/>
            </a:pPr>
            <a:endParaRPr lang="en-US" kern="100">
              <a:effectLst/>
              <a:latin typeface="Aptos"/>
              <a:ea typeface="Aptos" panose="020B0004020202020204" pitchFamily="34" charset="0"/>
              <a:cs typeface="Times New Roman" panose="02020603050405020304" pitchFamily="18" charset="0"/>
            </a:endParaRPr>
          </a:p>
          <a:p>
            <a:pPr>
              <a:defRPr/>
            </a:pPr>
            <a:endParaRPr lang="en-US" kern="100">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a:p>
        </p:txBody>
      </p:sp>
    </p:spTree>
    <p:extLst>
      <p:ext uri="{BB962C8B-B14F-4D97-AF65-F5344CB8AC3E}">
        <p14:creationId xmlns:p14="http://schemas.microsoft.com/office/powerpoint/2010/main" val="349583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a:p>
            <a:endParaRPr lang="en-US"/>
          </a:p>
          <a:p>
            <a:r>
              <a:rPr lang="en-US"/>
              <a:t>When designing a cost neutral program the following items need to be considered in the ordinance</a:t>
            </a:r>
            <a:endParaRPr lang="en-US">
              <a:ea typeface="Calibri"/>
              <a:cs typeface="Calibri"/>
            </a:endParaRPr>
          </a:p>
          <a:p>
            <a:pPr marL="641350" lvl="1" indent="-174625">
              <a:buFont typeface="Arial" panose="020B0604020202020204" pitchFamily="34" charset="0"/>
              <a:buChar char="•"/>
            </a:pPr>
            <a:r>
              <a:rPr lang="en-US" u="sng"/>
              <a:t>Maximum participation period </a:t>
            </a:r>
            <a:r>
              <a:rPr lang="en-US"/>
              <a:t>(cannot be more than 5 years)</a:t>
            </a:r>
            <a:endParaRPr lang="en-US">
              <a:ea typeface="Calibri"/>
              <a:cs typeface="Calibri"/>
            </a:endParaRPr>
          </a:p>
          <a:p>
            <a:pPr marL="641350" lvl="1" indent="-174625" defTabSz="933237">
              <a:buFont typeface="Arial" panose="020B0604020202020204" pitchFamily="34" charset="0"/>
              <a:buChar char="•"/>
              <a:defRPr/>
            </a:pPr>
            <a:r>
              <a:rPr lang="en-US" u="sng"/>
              <a:t>Employee contributions shall continue </a:t>
            </a:r>
            <a:r>
              <a:rPr lang="en-US"/>
              <a:t>to the pension system, The ordinance shall specify the application of these contributions (</a:t>
            </a:r>
            <a:r>
              <a:rPr lang="en-US" i="1"/>
              <a:t>retained by the system, returned to the participant as a credit to their DROP account or a combination of both)</a:t>
            </a:r>
            <a:endParaRPr lang="en-US" i="1">
              <a:ea typeface="Calibri"/>
              <a:cs typeface="Calibri"/>
            </a:endParaRPr>
          </a:p>
          <a:p>
            <a:pPr marL="641350" lvl="1" indent="-174625">
              <a:buFont typeface="Arial" panose="020B0604020202020204" pitchFamily="34" charset="0"/>
              <a:buChar char="•"/>
            </a:pPr>
            <a:r>
              <a:rPr lang="en-US" u="sng"/>
              <a:t>Employer can contributions </a:t>
            </a:r>
            <a:r>
              <a:rPr lang="en-US" u="none"/>
              <a:t>to the pension system</a:t>
            </a:r>
            <a:r>
              <a:rPr lang="en-US"/>
              <a:t>, the ordinance shall specify the application of these contributions </a:t>
            </a:r>
            <a:r>
              <a:rPr lang="en-US" i="1"/>
              <a:t>(retained for the pension system, returned to the participant or a combination of both)</a:t>
            </a:r>
            <a:endParaRPr lang="en-US" i="1">
              <a:ea typeface="Calibri"/>
              <a:cs typeface="Calibri"/>
            </a:endParaRPr>
          </a:p>
          <a:p>
            <a:pPr marL="641350" lvl="1" indent="-174625">
              <a:buFont typeface="Arial" panose="020B0604020202020204" pitchFamily="34" charset="0"/>
              <a:buChar char="•"/>
            </a:pPr>
            <a:r>
              <a:rPr lang="en-US"/>
              <a:t>The ordinance shall specify whether </a:t>
            </a:r>
            <a:r>
              <a:rPr lang="en-US" u="sng"/>
              <a:t>COLAs</a:t>
            </a:r>
            <a:r>
              <a:rPr lang="en-US"/>
              <a:t> or a portion thereof are credited to the participant</a:t>
            </a:r>
            <a:endParaRPr lang="en-US">
              <a:ea typeface="Calibri"/>
              <a:cs typeface="Calibri"/>
            </a:endParaRPr>
          </a:p>
          <a:p>
            <a:pPr marL="641350" lvl="1" indent="-174625">
              <a:buFont typeface="Arial" panose="020B0604020202020204" pitchFamily="34" charset="0"/>
              <a:buChar char="•"/>
            </a:pPr>
            <a:r>
              <a:rPr lang="en-US"/>
              <a:t>If ordinance provides for </a:t>
            </a:r>
            <a:r>
              <a:rPr lang="en-US" u="sng"/>
              <a:t>Interest crediting </a:t>
            </a:r>
            <a:r>
              <a:rPr lang="en-US"/>
              <a:t>– Interest shall be credited semiannually and the interest rate shall be one of three options (A the interest </a:t>
            </a:r>
            <a:r>
              <a:rPr lang="en-US" err="1"/>
              <a:t>reate</a:t>
            </a:r>
            <a:r>
              <a:rPr lang="en-US"/>
              <a:t> applicable to employee contributions to the system (b) a fixed rate or © a rate determined semiannually by the retirement board</a:t>
            </a:r>
            <a:endParaRPr lang="en-US">
              <a:ea typeface="Calibri"/>
              <a:cs typeface="Calibri"/>
            </a:endParaRPr>
          </a:p>
          <a:p>
            <a:pPr marL="641350" lvl="1" indent="-174625">
              <a:buFont typeface="Arial" panose="020B0604020202020204" pitchFamily="34" charset="0"/>
              <a:buChar char="•"/>
            </a:pPr>
            <a:r>
              <a:rPr lang="en-US" u="sng"/>
              <a:t>Method of distribution that is </a:t>
            </a:r>
            <a:r>
              <a:rPr lang="en-US" u="none"/>
              <a:t>the balance in the participant’s program account shall be distributed either in a single </a:t>
            </a:r>
            <a:r>
              <a:rPr lang="en-US"/>
              <a:t>lump sum or level payments over 240 months (</a:t>
            </a:r>
            <a:r>
              <a:rPr lang="en-US" i="1"/>
              <a:t>or equivalent annuity at the end of the participation period.)</a:t>
            </a:r>
            <a:endParaRPr lang="en-US" i="1">
              <a:ea typeface="Calibri"/>
              <a:cs typeface="Calibri"/>
            </a:endParaRPr>
          </a:p>
          <a:p>
            <a:endParaRPr lang="en-US"/>
          </a:p>
          <a:p>
            <a:r>
              <a:rPr lang="en-US"/>
              <a:t>Now I will turn the presentation over to Drew and Jason</a:t>
            </a:r>
            <a:br>
              <a:rPr lang="en-US">
                <a:cs typeface="+mn-lt"/>
              </a:rPr>
            </a:br>
            <a:endParaRPr lang="en-US"/>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a:p>
        </p:txBody>
      </p:sp>
    </p:spTree>
    <p:extLst>
      <p:ext uri="{BB962C8B-B14F-4D97-AF65-F5344CB8AC3E}">
        <p14:creationId xmlns:p14="http://schemas.microsoft.com/office/powerpoint/2010/main" val="101853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kern="100">
                <a:latin typeface="Times New Roman"/>
                <a:cs typeface="Times New Roman"/>
              </a:rPr>
              <a:t>Lisa</a:t>
            </a:r>
            <a:endParaRPr lang="en-US"/>
          </a:p>
          <a:p>
            <a:pPr defTabSz="933237">
              <a:defRPr/>
            </a:pPr>
            <a:endParaRPr lang="en-US" kern="100">
              <a:latin typeface="Times New Roman" panose="02020603050405020304" pitchFamily="18" charset="0"/>
              <a:ea typeface="Aptos" panose="020B0004020202020204" pitchFamily="34" charset="0"/>
              <a:cs typeface="Times New Roman" panose="02020603050405020304" pitchFamily="18" charset="0"/>
            </a:endParaRPr>
          </a:p>
          <a:p>
            <a:pPr defTabSz="933237">
              <a:defRPr/>
            </a:pPr>
            <a:r>
              <a:rPr lang="en-US" kern="100">
                <a:latin typeface="Times New Roman"/>
                <a:ea typeface="Aptos" panose="020B0004020202020204" pitchFamily="34" charset="0"/>
                <a:cs typeface="Times New Roman"/>
              </a:rPr>
              <a:t>So, what is cost neutrality? Cost neutral is defined if, based on the applicable actuarial assumptions, it will not have a significant negative financial impact on the members, employer or the retirement system. It will </a:t>
            </a:r>
            <a:r>
              <a:rPr lang="en-US" u="sng" kern="100">
                <a:latin typeface="Times New Roman"/>
                <a:ea typeface="Aptos" panose="020B0004020202020204" pitchFamily="34" charset="0"/>
                <a:cs typeface="Times New Roman"/>
              </a:rPr>
              <a:t>not</a:t>
            </a:r>
            <a:r>
              <a:rPr lang="en-US" kern="100">
                <a:latin typeface="Times New Roman"/>
                <a:ea typeface="Aptos" panose="020B0004020202020204" pitchFamily="34" charset="0"/>
                <a:cs typeface="Times New Roman"/>
              </a:rPr>
              <a:t> be cost neutral if there is an anticipated increase of employer contributions to the retirement system, actuarial accrued liability of the retirement fund, or present value of retirement benefits, </a:t>
            </a:r>
            <a:r>
              <a:rPr lang="en-US" u="sng" kern="100">
                <a:latin typeface="Times New Roman"/>
                <a:ea typeface="Aptos" panose="020B0004020202020204" pitchFamily="34" charset="0"/>
                <a:cs typeface="Times New Roman"/>
              </a:rPr>
              <a:t>or</a:t>
            </a:r>
            <a:r>
              <a:rPr lang="en-US" kern="100">
                <a:latin typeface="Times New Roman"/>
                <a:ea typeface="Aptos" panose="020B0004020202020204" pitchFamily="34" charset="0"/>
                <a:cs typeface="Times New Roman"/>
              </a:rPr>
              <a:t> a decrease in the present value of retirement benefits of more than 3%.</a:t>
            </a:r>
          </a:p>
          <a:p>
            <a:endParaRPr lang="en-US"/>
          </a:p>
          <a:p>
            <a:r>
              <a:rPr lang="en-US"/>
              <a:t>Cost neutrality will be the focus of our Phase 2 report.  CERL’s requirements will impact heavily the ability to ensure a cost neutral program. </a:t>
            </a:r>
            <a:endParaRPr lang="en-US">
              <a:cs typeface="Calibri"/>
            </a:endParaRPr>
          </a:p>
          <a:p>
            <a:endParaRPr lang="en-US"/>
          </a:p>
          <a:p>
            <a:r>
              <a:rPr lang="en-US"/>
              <a:t>Hip Pocket:</a:t>
            </a:r>
            <a:endParaRPr lang="en-US">
              <a:cs typeface="Calibri"/>
            </a:endParaRPr>
          </a:p>
          <a:p>
            <a:r>
              <a:rPr lang="en-US"/>
              <a:t>PRESENT VALUE OF RETIREMENT BENEFITS – The present value of retirement benefits is the amount of money you need to set aside today to ensure you have enough to pay for all future pension benefits. Essentially, it represents the discounted value (in today’s dollars) of all the benefits that are expected to be paid in the future.</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a:p>
        </p:txBody>
      </p:sp>
    </p:spTree>
    <p:extLst>
      <p:ext uri="{BB962C8B-B14F-4D97-AF65-F5344CB8AC3E}">
        <p14:creationId xmlns:p14="http://schemas.microsoft.com/office/powerpoint/2010/main" val="138347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055" lvl="2"/>
            <a:r>
              <a:rPr lang="en-US">
                <a:solidFill>
                  <a:srgbClr val="000000"/>
                </a:solidFill>
                <a:latin typeface="Times New Roman"/>
                <a:cs typeface="Times New Roman"/>
              </a:rPr>
              <a:t>Kathleen</a:t>
            </a:r>
            <a:endParaRPr lang="en-US"/>
          </a:p>
          <a:p>
            <a:pPr marL="186055" lvl="2" defTabSz="933237">
              <a:defRPr/>
            </a:pPr>
            <a:endParaRPr lang="en-US">
              <a:solidFill>
                <a:srgbClr val="000000"/>
              </a:solidFill>
              <a:latin typeface="Times New Roman"/>
              <a:cs typeface="Times New Roman"/>
            </a:endParaRPr>
          </a:p>
          <a:p>
            <a:pPr marL="186055" lvl="2" defTabSz="933237">
              <a:defRPr/>
            </a:pPr>
            <a:r>
              <a:rPr lang="en-US" b="0" i="0">
                <a:solidFill>
                  <a:srgbClr val="000000"/>
                </a:solidFill>
                <a:effectLst/>
                <a:latin typeface="Times New Roman"/>
                <a:cs typeface="Times New Roman"/>
              </a:rPr>
              <a:t>The California Actuarial Advisory Panel (CAAP) in March 2024 identified challenges in valuing a DROP and challenges in achieving cost neutrality. CAAP concluded that over the long-term, negative consequences from a DROP could affect all parties as any deterioration in the overall financial condition of the system due to DROP may affect benefit and contribution levels. </a:t>
            </a:r>
          </a:p>
          <a:p>
            <a:pPr marL="186055" lvl="2"/>
            <a:endParaRPr lang="en-US" b="0" i="0">
              <a:solidFill>
                <a:srgbClr val="000000"/>
              </a:solidFill>
              <a:effectLst/>
              <a:latin typeface="Times New Roman" panose="02020603050405020304" pitchFamily="18" charset="0"/>
              <a:cs typeface="Times New Roman" panose="02020603050405020304" pitchFamily="18" charset="0"/>
            </a:endParaRPr>
          </a:p>
          <a:p>
            <a:pPr marL="186055" lvl="2"/>
            <a:r>
              <a:rPr lang="en-US" b="0" i="0">
                <a:solidFill>
                  <a:srgbClr val="000000"/>
                </a:solidFill>
                <a:effectLst/>
                <a:latin typeface="Times New Roman"/>
                <a:cs typeface="Times New Roman"/>
              </a:rPr>
              <a:t>Government Finance Officers Association (GFOA) issued an advisory dated September 25, 2020, recommending that government defined benefit plans do not include DROPs for a variety of reasons, notably that the cost impact is difficult to assess. Mainly because </a:t>
            </a:r>
          </a:p>
          <a:p>
            <a:pPr marL="361315" lvl="2" indent="-174625">
              <a:buFont typeface="Arial" panose="020B0604020202020204" pitchFamily="34" charset="0"/>
              <a:buChar char="•"/>
            </a:pPr>
            <a:r>
              <a:rPr lang="en-US">
                <a:solidFill>
                  <a:schemeClr val="tx1"/>
                </a:solidFill>
                <a:latin typeface="Times New Roman"/>
                <a:cs typeface="Times New Roman"/>
              </a:rPr>
              <a:t>Testing the cost impact of a proposed or implemented DROP requires making assumptions about when members would have retired without the DROP. Such assumptions cannot be tested by experience because the presence or absence of the DROP impacts the real-world retirement decisions that employees make</a:t>
            </a:r>
          </a:p>
          <a:p>
            <a:pPr algn="l"/>
            <a:endParaRPr lang="en-US" b="0" i="0">
              <a:solidFill>
                <a:srgbClr val="000000"/>
              </a:solidFill>
              <a:effectLst/>
              <a:latin typeface="Times New Roman" panose="02020603050405020304" pitchFamily="18" charset="0"/>
            </a:endParaRPr>
          </a:p>
          <a:p>
            <a:pPr defTabSz="933237">
              <a:defRPr/>
            </a:pPr>
            <a:r>
              <a:rPr lang="en-US">
                <a:solidFill>
                  <a:schemeClr val="tx1"/>
                </a:solidFill>
                <a:latin typeface="Times New Roman"/>
                <a:cs typeface="Times New Roman"/>
              </a:rPr>
              <a:t>While Foster &amp; Foster does not agree with the recommendation that plans should not include DROP, they recognize that calculating the explicit cost of any DROP program is a complex and difficult task when considering all interrelationships that exist within and outside the normal operation of the system</a:t>
            </a:r>
          </a:p>
          <a:p>
            <a:pPr algn="l"/>
            <a:endParaRPr lang="en-US" b="0" i="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a:p>
        </p:txBody>
      </p:sp>
    </p:spTree>
    <p:extLst>
      <p:ext uri="{BB962C8B-B14F-4D97-AF65-F5344CB8AC3E}">
        <p14:creationId xmlns:p14="http://schemas.microsoft.com/office/powerpoint/2010/main" val="101542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kern="100">
                <a:latin typeface="Times New Roman"/>
                <a:cs typeface="Times New Roman"/>
              </a:rPr>
              <a:t>Kathleen</a:t>
            </a:r>
            <a:endParaRPr lang="en-US"/>
          </a:p>
          <a:p>
            <a:pPr marL="349885" indent="-349885">
              <a:lnSpc>
                <a:spcPct val="107000"/>
              </a:lnSpc>
              <a:spcAft>
                <a:spcPts val="816"/>
              </a:spcAft>
              <a:buFont typeface="Symbol" panose="05050102010706020507" pitchFamily="18" charset="2"/>
              <a:buChar char=""/>
            </a:pPr>
            <a:r>
              <a:rPr lang="en-US" kern="100">
                <a:latin typeface="Times New Roman"/>
                <a:ea typeface="Aptos" panose="020B0004020202020204" pitchFamily="34" charset="0"/>
                <a:cs typeface="Times New Roman"/>
              </a:rPr>
              <a:t>In conclusion - DROP is a complex benefit feature.  Assigning an actuarial cost (or cost-neutrality) to any DROP program is a difficult task because it requires a set of assumptions about future participant behavior which is difficult to isolate </a:t>
            </a:r>
            <a:r>
              <a:rPr lang="en-US" strike="sngStrike" kern="100">
                <a:latin typeface="Times New Roman"/>
                <a:ea typeface="Aptos" panose="020B0004020202020204" pitchFamily="34" charset="0"/>
                <a:cs typeface="Times New Roman"/>
              </a:rPr>
              <a:t>and certain individuals will benefit financially from the existence of DROP.  </a:t>
            </a:r>
          </a:p>
          <a:p>
            <a:pPr marL="349885" indent="-349885">
              <a:lnSpc>
                <a:spcPct val="107000"/>
              </a:lnSpc>
              <a:spcAft>
                <a:spcPts val="816"/>
              </a:spcAft>
              <a:buFont typeface="Symbol" panose="05050102010706020507" pitchFamily="18" charset="2"/>
              <a:buChar char=""/>
            </a:pPr>
            <a:r>
              <a:rPr lang="en-US">
                <a:latin typeface="Times New Roman"/>
                <a:ea typeface="Aptos" panose="020B0004020202020204" pitchFamily="34" charset="0"/>
                <a:cs typeface="Times New Roman"/>
              </a:rPr>
              <a:t>This Phase I establishes a foundation to better understand the background on DROP, its history, its existence in public retirement systems, and its benefit design components and considerations.</a:t>
            </a:r>
          </a:p>
          <a:p>
            <a:pPr marL="349885" indent="-349885" defTabSz="933237">
              <a:lnSpc>
                <a:spcPct val="107000"/>
              </a:lnSpc>
              <a:spcAft>
                <a:spcPts val="816"/>
              </a:spcAft>
              <a:buFont typeface="Symbol" panose="05050102010706020507" pitchFamily="18" charset="2"/>
              <a:buChar char=""/>
              <a:defRPr/>
            </a:pPr>
            <a:r>
              <a:rPr lang="en-US" kern="100">
                <a:latin typeface="Times New Roman"/>
                <a:ea typeface="Aptos" panose="020B0004020202020204" pitchFamily="34" charset="0"/>
                <a:cs typeface="Times New Roman"/>
              </a:rPr>
              <a:t>Phase II will explore the actuarial analysis to provide cost-neutral options of a DROP program.  Pursuant to the Board minutes you can be expect this  by the due date of December 5, 2024.</a:t>
            </a:r>
          </a:p>
          <a:p>
            <a:pPr marL="349885" indent="-349885" defTabSz="933237">
              <a:lnSpc>
                <a:spcPct val="107000"/>
              </a:lnSpc>
              <a:spcAft>
                <a:spcPts val="816"/>
              </a:spcAft>
              <a:buFont typeface="Symbol" panose="05050102010706020507" pitchFamily="18" charset="2"/>
              <a:buChar char=""/>
              <a:defRPr/>
            </a:pPr>
            <a:endParaRPr lang="en-US" kern="100">
              <a:latin typeface="Times New Roman" panose="02020603050405020304" pitchFamily="18" charset="0"/>
              <a:ea typeface="Aptos" panose="020B0004020202020204" pitchFamily="34" charset="0"/>
              <a:cs typeface="Times New Roman" panose="02020603050405020304" pitchFamily="18" charset="0"/>
            </a:endParaRPr>
          </a:p>
          <a:p>
            <a:pPr marL="349885" indent="-349885" defTabSz="933237">
              <a:lnSpc>
                <a:spcPct val="107000"/>
              </a:lnSpc>
              <a:spcAft>
                <a:spcPts val="816"/>
              </a:spcAft>
              <a:buFont typeface="Symbol" panose="05050102010706020507" pitchFamily="18" charset="2"/>
              <a:buChar char=""/>
              <a:defRPr/>
            </a:pPr>
            <a:r>
              <a:rPr lang="en-US" kern="100">
                <a:latin typeface="Times New Roman"/>
                <a:ea typeface="Aptos" panose="020B0004020202020204" pitchFamily="34" charset="0"/>
                <a:cs typeface="Times New Roman"/>
              </a:rPr>
              <a:t>With that we conclude our presentation and welcome questions or comments. </a:t>
            </a:r>
          </a:p>
          <a:p>
            <a:pPr marL="349885" indent="-349885">
              <a:lnSpc>
                <a:spcPct val="107000"/>
              </a:lnSpc>
              <a:spcAft>
                <a:spcPts val="816"/>
              </a:spcAft>
              <a:buFont typeface="Symbol" panose="05050102010706020507" pitchFamily="18" charset="2"/>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a:p>
        </p:txBody>
      </p:sp>
    </p:spTree>
    <p:extLst>
      <p:ext uri="{BB962C8B-B14F-4D97-AF65-F5344CB8AC3E}">
        <p14:creationId xmlns:p14="http://schemas.microsoft.com/office/powerpoint/2010/main" val="6796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a:p>
        </p:txBody>
      </p:sp>
    </p:spTree>
    <p:extLst>
      <p:ext uri="{BB962C8B-B14F-4D97-AF65-F5344CB8AC3E}">
        <p14:creationId xmlns:p14="http://schemas.microsoft.com/office/powerpoint/2010/main" val="119207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endParaRPr lang="en-US"/>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endParaRPr lang="en-US"/>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27242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9580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80520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en-US" sz="180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537525"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a:t>Click to add subtitle</a:t>
            </a:r>
          </a:p>
        </p:txBody>
      </p:sp>
    </p:spTree>
    <p:extLst>
      <p:ext uri="{BB962C8B-B14F-4D97-AF65-F5344CB8AC3E}">
        <p14:creationId xmlns:p14="http://schemas.microsoft.com/office/powerpoint/2010/main" val="96630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140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11491640" y="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2178" y="365125"/>
            <a:ext cx="10660350" cy="1325563"/>
          </a:xfrm>
        </p:spPr>
        <p:txBody>
          <a:bodyPr>
            <a:normAutofit/>
          </a:bodyPr>
          <a:lstStyle>
            <a:lvl1pPr>
              <a:defRPr sz="4400"/>
            </a:lvl1pPr>
          </a:lstStyle>
          <a:p>
            <a:r>
              <a:rPr lang="en-US"/>
              <a:t>Click to add title</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22178" y="2198914"/>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a:t>
            </a:fld>
            <a:endParaRPr lang="en-US"/>
          </a:p>
        </p:txBody>
      </p:sp>
      <p:sp>
        <p:nvSpPr>
          <p:cNvPr id="3" name="Content Placeholder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5924741" y="2198913"/>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90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wo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a:normAutofit/>
          </a:bodyPr>
          <a:lstStyle>
            <a:lvl1pPr>
              <a:defRPr sz="4400"/>
            </a:lvl1pPr>
          </a:lstStyle>
          <a:p>
            <a:r>
              <a:rPr lang="en-US" sz="4400"/>
              <a:t>Click to add title </a:t>
            </a:r>
            <a:endParaRPr lang="en-US"/>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413657" y="2198914"/>
            <a:ext cx="3970218" cy="3445987"/>
          </a:xfrm>
        </p:spPr>
        <p:txBody>
          <a:bodyPr>
            <a:normAutofit/>
          </a:bodyPr>
          <a:lstStyle>
            <a:lvl1pPr>
              <a:defRPr sz="1800"/>
            </a:lvl1pPr>
            <a:lvl2pPr>
              <a:defRPr sz="1800"/>
            </a:lvl2pPr>
            <a:lvl3pPr>
              <a:defRPr sz="1400"/>
            </a:lvl3pPr>
            <a:lvl4pPr>
              <a:defRPr sz="1200"/>
            </a:lvl4pPr>
            <a:lvl5pPr>
              <a:defRPr sz="11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921213" y="2198914"/>
            <a:ext cx="6154347" cy="3445987"/>
          </a:xfrm>
        </p:spPr>
        <p:txBody>
          <a:bodyPr>
            <a:normAutofit/>
          </a:bodyPr>
          <a:lstStyle>
            <a:lvl1pPr marL="0" indent="0">
              <a:buNone/>
              <a:defRPr sz="1800"/>
            </a:lvl1pPr>
            <a:lvl2pPr>
              <a:defRPr sz="1800"/>
            </a:lvl2pPr>
            <a:lvl3pPr>
              <a:defRPr sz="1400"/>
            </a:lvl3pPr>
            <a:lvl4pPr>
              <a:defRPr sz="1200"/>
            </a:lvl4pPr>
            <a:lvl5pPr>
              <a:defRPr sz="11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A53A46AB-E26C-4F66-A0B8-4CDBD5F4011C}"/>
              </a:ext>
              <a:ext uri="{C183D7F6-B498-43B3-948B-1728B52AA6E4}">
                <adec:decorative xmlns:adec="http://schemas.microsoft.com/office/drawing/2017/decorative" val="1"/>
              </a:ext>
            </a:extLst>
          </p:cNvPr>
          <p:cNvSpPr/>
          <p:nvPr userDrawn="1"/>
        </p:nvSpPr>
        <p:spPr>
          <a:xfrm rot="10800000">
            <a:off x="11494040" y="4282928"/>
            <a:ext cx="699477" cy="189880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82316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DEB7A-D103-487A-8C1B-9145FB24B663}"/>
              </a:ext>
            </a:extLst>
          </p:cNvPr>
          <p:cNvSpPr>
            <a:spLocks noGrp="1"/>
          </p:cNvSpPr>
          <p:nvPr>
            <p:ph type="title" hasCustomPrompt="1"/>
          </p:nvPr>
        </p:nvSpPr>
        <p:spPr>
          <a:xfrm>
            <a:off x="422897" y="539496"/>
            <a:ext cx="5228393" cy="2697190"/>
          </a:xfrm>
        </p:spPr>
        <p:txBody>
          <a:bodyPr anchor="b">
            <a:normAutofit/>
          </a:bodyPr>
          <a:lstStyle>
            <a:lvl1pPr>
              <a:defRPr sz="4400"/>
            </a:lvl1pPr>
          </a:lstStyle>
          <a:p>
            <a:r>
              <a:rPr lang="en-US" sz="4800"/>
              <a:t>Click to add title </a:t>
            </a:r>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hasCustomPrompt="1"/>
          </p:nvPr>
        </p:nvSpPr>
        <p:spPr>
          <a:xfrm>
            <a:off x="422897" y="3354749"/>
            <a:ext cx="5228392" cy="258247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7E30B1-7066-9D31-7A11-7B81B65DD8BA}"/>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72E672D-C862-C853-0730-15E3C4953D67}"/>
              </a:ext>
            </a:extLst>
          </p:cNvPr>
          <p:cNvSpPr/>
          <p:nvPr userDrawn="1"/>
        </p:nvSpPr>
        <p:spPr>
          <a:xfrm>
            <a:off x="9884230"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10336ED-3DCB-4524-8A3F-9FBBD0B18E8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5F86B-1A6A-ECD5-F63A-4280BADEF7C2}"/>
              </a:ext>
              <a:ext uri="{C183D7F6-B498-43B3-948B-1728B52AA6E4}">
                <adec:decorative xmlns:adec="http://schemas.microsoft.com/office/drawing/2017/decorative" val="1"/>
              </a:ext>
            </a:extLst>
          </p:cNvPr>
          <p:cNvCxnSpPr>
            <a:cxnSpLocks/>
          </p:cNvCxnSpPr>
          <p:nvPr userDrawn="1"/>
        </p:nvCxnSpPr>
        <p:spPr>
          <a:xfrm flipV="1">
            <a:off x="988423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5534F0-444E-1FA5-FC8F-F04505FC0F29}"/>
              </a:ext>
              <a:ext uri="{C183D7F6-B498-43B3-948B-1728B52AA6E4}">
                <adec:decorative xmlns:adec="http://schemas.microsoft.com/office/drawing/2017/decorative" val="1"/>
              </a:ext>
            </a:extLst>
          </p:cNvPr>
          <p:cNvCxnSpPr>
            <a:cxnSpLocks/>
          </p:cNvCxnSpPr>
          <p:nvPr userDrawn="1"/>
        </p:nvCxnSpPr>
        <p:spPr>
          <a:xfrm flipV="1">
            <a:off x="97686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19972F-DA18-8749-FF59-A83CA1E1F4A3}"/>
              </a:ext>
              <a:ext uri="{C183D7F6-B498-43B3-948B-1728B52AA6E4}">
                <adec:decorative xmlns:adec="http://schemas.microsoft.com/office/drawing/2017/decorative" val="1"/>
              </a:ext>
            </a:extLst>
          </p:cNvPr>
          <p:cNvCxnSpPr>
            <a:cxnSpLocks/>
          </p:cNvCxnSpPr>
          <p:nvPr userDrawn="1"/>
        </p:nvCxnSpPr>
        <p:spPr>
          <a:xfrm flipV="1">
            <a:off x="9372495"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67D80A1-B7E7-2F80-975E-2E87C591BB67}"/>
              </a:ext>
            </a:extLst>
          </p:cNvPr>
          <p:cNvSpPr/>
          <p:nvPr userDrawn="1"/>
        </p:nvSpPr>
        <p:spPr>
          <a:xfrm>
            <a:off x="7760541"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BE88F6AB-6890-F7DE-7C01-CE237F778605}"/>
              </a:ext>
              <a:ext uri="{C183D7F6-B498-43B3-948B-1728B52AA6E4}">
                <adec:decorative xmlns:adec="http://schemas.microsoft.com/office/drawing/2017/decorative" val="1"/>
              </a:ext>
            </a:extLst>
          </p:cNvPr>
          <p:cNvCxnSpPr>
            <a:cxnSpLocks/>
          </p:cNvCxnSpPr>
          <p:nvPr userDrawn="1"/>
        </p:nvCxnSpPr>
        <p:spPr>
          <a:xfrm flipV="1">
            <a:off x="948135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6575E3-45E3-206E-9037-D8FD562B722A}"/>
              </a:ext>
              <a:ext uri="{C183D7F6-B498-43B3-948B-1728B52AA6E4}">
                <adec:decorative xmlns:adec="http://schemas.microsoft.com/office/drawing/2017/decorative" val="1"/>
              </a:ext>
            </a:extLst>
          </p:cNvPr>
          <p:cNvCxnSpPr>
            <a:cxnSpLocks/>
          </p:cNvCxnSpPr>
          <p:nvPr userDrawn="1"/>
        </p:nvCxnSpPr>
        <p:spPr>
          <a:xfrm flipV="1">
            <a:off x="77605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E4BC31-600E-ECD3-1E7F-FE4F6F720A6A}"/>
              </a:ext>
              <a:ext uri="{C183D7F6-B498-43B3-948B-1728B52AA6E4}">
                <adec:decorative xmlns:adec="http://schemas.microsoft.com/office/drawing/2017/decorative" val="1"/>
              </a:ext>
            </a:extLst>
          </p:cNvPr>
          <p:cNvCxnSpPr>
            <a:cxnSpLocks/>
          </p:cNvCxnSpPr>
          <p:nvPr userDrawn="1"/>
        </p:nvCxnSpPr>
        <p:spPr>
          <a:xfrm flipV="1">
            <a:off x="7644933"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3F8CA839-B327-1ECD-C35D-02164F5BBD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706" t="12194" r="49126" b="12256"/>
          <a:stretch/>
        </p:blipFill>
        <p:spPr>
          <a:xfrm>
            <a:off x="9884229" y="-5609"/>
            <a:ext cx="1611955" cy="6863608"/>
          </a:xfrm>
          <a:prstGeom prst="rect">
            <a:avLst/>
          </a:prstGeom>
        </p:spPr>
      </p:pic>
      <p:pic>
        <p:nvPicPr>
          <p:cNvPr id="35" name="Graphic 34">
            <a:extLst>
              <a:ext uri="{FF2B5EF4-FFF2-40B4-BE49-F238E27FC236}">
                <a16:creationId xmlns:a16="http://schemas.microsoft.com/office/drawing/2014/main" id="{E1A97957-D274-4D24-1862-D53BF72826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790" t="12194" r="70042" b="12256"/>
          <a:stretch/>
        </p:blipFill>
        <p:spPr>
          <a:xfrm>
            <a:off x="7753789" y="5610"/>
            <a:ext cx="1611955" cy="6863608"/>
          </a:xfrm>
          <a:prstGeom prst="rect">
            <a:avLst/>
          </a:prstGeom>
        </p:spPr>
      </p:pic>
    </p:spTree>
    <p:extLst>
      <p:ext uri="{BB962C8B-B14F-4D97-AF65-F5344CB8AC3E}">
        <p14:creationId xmlns:p14="http://schemas.microsoft.com/office/powerpoint/2010/main" val="37467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67612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8492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endParaRPr lang="en-US"/>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endParaRPr lang="en-US"/>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12561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19146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43750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01231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810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34639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8" r:id="rId14"/>
    <p:sldLayoutId id="2147483900" r:id="rId15"/>
    <p:sldLayoutId id="2147483901" r:id="rId16"/>
    <p:sldLayoutId id="2147483905" r:id="rId17"/>
    <p:sldLayoutId id="2147483907" r:id="rId18"/>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1815077" y="754943"/>
            <a:ext cx="8534136" cy="4655385"/>
          </a:xfrm>
        </p:spPr>
        <p:txBody>
          <a:bodyPr/>
          <a:lstStyle/>
          <a:p>
            <a:r>
              <a:rPr lang="en-US">
                <a:solidFill>
                  <a:schemeClr val="tx1"/>
                </a:solidFill>
              </a:rPr>
              <a:t>Deferred Retirement Option Program (DROP)</a:t>
            </a:r>
          </a:p>
        </p:txBody>
      </p:sp>
      <p:sp>
        <p:nvSpPr>
          <p:cNvPr id="2" name="TextBox 1">
            <a:extLst>
              <a:ext uri="{FF2B5EF4-FFF2-40B4-BE49-F238E27FC236}">
                <a16:creationId xmlns:a16="http://schemas.microsoft.com/office/drawing/2014/main" id="{B036625F-7BC9-DA8B-DEAB-CFA6E8EC28C6}"/>
              </a:ext>
            </a:extLst>
          </p:cNvPr>
          <p:cNvSpPr txBox="1"/>
          <p:nvPr/>
        </p:nvSpPr>
        <p:spPr>
          <a:xfrm>
            <a:off x="8873067" y="5350933"/>
            <a:ext cx="2353733" cy="369332"/>
          </a:xfrm>
          <a:prstGeom prst="rect">
            <a:avLst/>
          </a:prstGeom>
          <a:noFill/>
        </p:spPr>
        <p:txBody>
          <a:bodyPr wrap="square" rtlCol="0">
            <a:spAutoFit/>
          </a:bodyPr>
          <a:lstStyle/>
          <a:p>
            <a:r>
              <a:rPr lang="en-US"/>
              <a:t>September 26, 2024</a:t>
            </a:r>
          </a:p>
        </p:txBody>
      </p:sp>
    </p:spTree>
    <p:extLst>
      <p:ext uri="{BB962C8B-B14F-4D97-AF65-F5344CB8AC3E}">
        <p14:creationId xmlns:p14="http://schemas.microsoft.com/office/powerpoint/2010/main" val="38858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title"/>
          </p:nvPr>
        </p:nvSpPr>
        <p:spPr>
          <a:xfrm>
            <a:off x="1169580" y="365125"/>
            <a:ext cx="9912947" cy="1325563"/>
          </a:xfrm>
        </p:spPr>
        <p:txBody>
          <a:bodyPr>
            <a:noAutofit/>
          </a:bodyPr>
          <a:lstStyle/>
          <a:p>
            <a:pPr marR="0" lvl="0">
              <a:lnSpc>
                <a:spcPct val="150000"/>
              </a:lnSpc>
              <a:spcBef>
                <a:spcPts val="0"/>
              </a:spcBef>
              <a:spcAft>
                <a:spcPts val="800"/>
              </a:spcAft>
            </a:pPr>
            <a:r>
              <a:rPr lang="en-US" kern="100">
                <a:effectLst/>
                <a:ea typeface="Aptos" panose="020B0004020202020204" pitchFamily="34" charset="0"/>
                <a:cs typeface="Times New Roman" panose="02020603050405020304" pitchFamily="18" charset="0"/>
              </a:rPr>
              <a:t>What is DROP?</a:t>
            </a:r>
          </a:p>
        </p:txBody>
      </p:sp>
      <p:sp>
        <p:nvSpPr>
          <p:cNvPr id="3" name="TextBox 2">
            <a:extLst>
              <a:ext uri="{FF2B5EF4-FFF2-40B4-BE49-F238E27FC236}">
                <a16:creationId xmlns:a16="http://schemas.microsoft.com/office/drawing/2014/main" id="{59A206CE-A409-C837-FA8C-658C63643B84}"/>
              </a:ext>
            </a:extLst>
          </p:cNvPr>
          <p:cNvSpPr txBox="1"/>
          <p:nvPr/>
        </p:nvSpPr>
        <p:spPr>
          <a:xfrm>
            <a:off x="1169579" y="1699280"/>
            <a:ext cx="9608473" cy="2400657"/>
          </a:xfrm>
          <a:prstGeom prst="rect">
            <a:avLst/>
          </a:prstGeom>
          <a:noFill/>
        </p:spPr>
        <p:txBody>
          <a:bodyPr wrap="square">
            <a:spAutoFit/>
          </a:bodyPr>
          <a:lstStyle/>
          <a:p>
            <a:pPr algn="just">
              <a:spcBef>
                <a:spcPts val="1800"/>
              </a:spcBef>
            </a:pPr>
            <a:r>
              <a:rPr lang="en-US" sz="3000" kern="100">
                <a:ea typeface="Aptos" panose="020B0004020202020204" pitchFamily="34" charset="0"/>
                <a:cs typeface="Times New Roman" panose="02020603050405020304" pitchFamily="18" charset="0"/>
              </a:rPr>
              <a:t>A benefit that allows for an employee to simultaneously</a:t>
            </a:r>
          </a:p>
          <a:p>
            <a:pPr marL="914400" lvl="1" indent="-457200" algn="just">
              <a:spcBef>
                <a:spcPts val="1800"/>
              </a:spcBef>
              <a:buFont typeface="Arial" panose="020B0604020202020204" pitchFamily="34" charset="0"/>
              <a:buChar char="•"/>
            </a:pPr>
            <a:r>
              <a:rPr lang="en-US" sz="3000" kern="100">
                <a:ea typeface="Aptos" panose="020B0004020202020204" pitchFamily="34" charset="0"/>
                <a:cs typeface="Times New Roman" panose="02020603050405020304" pitchFamily="18" charset="0"/>
              </a:rPr>
              <a:t>Continue employment and earn a salary</a:t>
            </a:r>
          </a:p>
          <a:p>
            <a:pPr marL="914400" lvl="1" indent="-457200" algn="just">
              <a:spcBef>
                <a:spcPts val="1800"/>
              </a:spcBef>
              <a:buFont typeface="Arial" panose="020B0604020202020204" pitchFamily="34" charset="0"/>
              <a:buChar char="•"/>
            </a:pPr>
            <a:r>
              <a:rPr lang="en-US" sz="3000" kern="100">
                <a:ea typeface="Aptos" panose="020B0004020202020204" pitchFamily="34" charset="0"/>
                <a:cs typeface="Times New Roman" panose="02020603050405020304" pitchFamily="18" charset="0"/>
              </a:rPr>
              <a:t>Begin to receive retirement payments, which are set aside in an account</a:t>
            </a:r>
            <a:endParaRPr lang="en-US" sz="2800" kern="100">
              <a:effectLst/>
              <a:ea typeface="Aptos" panose="020B000402020202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B7431D58-B55C-6517-8435-817BC7A9AA6D}"/>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a:p>
        </p:txBody>
      </p:sp>
      <p:sp>
        <p:nvSpPr>
          <p:cNvPr id="2" name="Slide Number Placeholder 1">
            <a:extLst>
              <a:ext uri="{FF2B5EF4-FFF2-40B4-BE49-F238E27FC236}">
                <a16:creationId xmlns:a16="http://schemas.microsoft.com/office/drawing/2014/main" id="{309E3194-0FC1-57EE-9377-3ED741FBFF49}"/>
              </a:ext>
            </a:extLst>
          </p:cNvPr>
          <p:cNvSpPr>
            <a:spLocks noGrp="1"/>
          </p:cNvSpPr>
          <p:nvPr>
            <p:ph type="sldNum" sz="quarter" idx="12"/>
          </p:nvPr>
        </p:nvSpPr>
        <p:spPr/>
        <p:txBody>
          <a:bodyPr/>
          <a:lstStyle/>
          <a:p>
            <a:fld id="{3A4F6043-7A67-491B-98BC-F933DED7226D}" type="slidenum">
              <a:rPr lang="en-US" smtClean="0"/>
              <a:pPr/>
              <a:t>2</a:t>
            </a:fld>
            <a:endParaRPr lang="en-US"/>
          </a:p>
        </p:txBody>
      </p:sp>
    </p:spTree>
    <p:extLst>
      <p:ext uri="{BB962C8B-B14F-4D97-AF65-F5344CB8AC3E}">
        <p14:creationId xmlns:p14="http://schemas.microsoft.com/office/powerpoint/2010/main" val="93689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F8D6-E44C-844D-FEBE-93AFFC2A1C1E}"/>
              </a:ext>
            </a:extLst>
          </p:cNvPr>
          <p:cNvSpPr>
            <a:spLocks noGrp="1"/>
          </p:cNvSpPr>
          <p:nvPr>
            <p:ph type="title"/>
          </p:nvPr>
        </p:nvSpPr>
        <p:spPr/>
        <p:txBody>
          <a:bodyPr/>
          <a:lstStyle/>
          <a:p>
            <a:r>
              <a:rPr lang="en-US" kern="100">
                <a:effectLst/>
                <a:ea typeface="Aptos" panose="020B0004020202020204" pitchFamily="34" charset="0"/>
                <a:cs typeface="Times New Roman" panose="02020603050405020304" pitchFamily="18" charset="0"/>
              </a:rPr>
              <a:t>DROP Mechanics</a:t>
            </a:r>
            <a:endParaRPr lang="en-US"/>
          </a:p>
        </p:txBody>
      </p:sp>
      <p:sp>
        <p:nvSpPr>
          <p:cNvPr id="4" name="Slide Number Placeholder 3">
            <a:extLst>
              <a:ext uri="{FF2B5EF4-FFF2-40B4-BE49-F238E27FC236}">
                <a16:creationId xmlns:a16="http://schemas.microsoft.com/office/drawing/2014/main" id="{5F08E1EE-76F4-95F1-F1CD-15F1A3E20E16}"/>
              </a:ext>
            </a:extLst>
          </p:cNvPr>
          <p:cNvSpPr>
            <a:spLocks noGrp="1"/>
          </p:cNvSpPr>
          <p:nvPr>
            <p:ph type="sldNum" sz="quarter" idx="12"/>
          </p:nvPr>
        </p:nvSpPr>
        <p:spPr/>
        <p:txBody>
          <a:bodyPr/>
          <a:lstStyle/>
          <a:p>
            <a:fld id="{3A4F6043-7A67-491B-98BC-F933DED7226D}" type="slidenum">
              <a:rPr lang="en-US" smtClean="0"/>
              <a:pPr/>
              <a:t>3</a:t>
            </a:fld>
            <a:endParaRPr lang="en-US"/>
          </a:p>
        </p:txBody>
      </p:sp>
      <p:grpSp>
        <p:nvGrpSpPr>
          <p:cNvPr id="5" name="Group 4">
            <a:extLst>
              <a:ext uri="{FF2B5EF4-FFF2-40B4-BE49-F238E27FC236}">
                <a16:creationId xmlns:a16="http://schemas.microsoft.com/office/drawing/2014/main" id="{FA18D33F-973D-6117-F993-D3A7A101ABBA}"/>
              </a:ext>
            </a:extLst>
          </p:cNvPr>
          <p:cNvGrpSpPr/>
          <p:nvPr/>
        </p:nvGrpSpPr>
        <p:grpSpPr>
          <a:xfrm>
            <a:off x="1832702" y="4079230"/>
            <a:ext cx="8182371" cy="2187997"/>
            <a:chOff x="2375408" y="2196502"/>
            <a:chExt cx="8182371" cy="2187997"/>
          </a:xfrm>
        </p:grpSpPr>
        <p:sp>
          <p:nvSpPr>
            <p:cNvPr id="9" name="TextBox 8">
              <a:extLst>
                <a:ext uri="{FF2B5EF4-FFF2-40B4-BE49-F238E27FC236}">
                  <a16:creationId xmlns:a16="http://schemas.microsoft.com/office/drawing/2014/main" id="{AB049EA5-63B2-4CE9-DBE2-8D680323A283}"/>
                </a:ext>
              </a:extLst>
            </p:cNvPr>
            <p:cNvSpPr txBox="1"/>
            <p:nvPr/>
          </p:nvSpPr>
          <p:spPr>
            <a:xfrm>
              <a:off x="2375408" y="2630173"/>
              <a:ext cx="3721808" cy="1754326"/>
            </a:xfrm>
            <a:prstGeom prst="rect">
              <a:avLst/>
            </a:prstGeom>
            <a:noFill/>
            <a:ln>
              <a:solidFill>
                <a:schemeClr val="accent1">
                  <a:lumMod val="75000"/>
                </a:schemeClr>
              </a:solidFill>
            </a:ln>
          </p:spPr>
          <p:txBody>
            <a:bodyPr wrap="square" lIns="91440" tIns="45720" rIns="91440" bIns="45720" rtlCol="0" anchor="t">
              <a:spAutoFit/>
            </a:bodyPr>
            <a:lstStyle/>
            <a:p>
              <a:pPr marL="342900" marR="0" lvl="0" indent="-342900">
                <a:spcBef>
                  <a:spcPts val="0"/>
                </a:spcBef>
                <a:buFont typeface="Arial" panose="020B0604020202020204" pitchFamily="34" charset="0"/>
                <a:buChar char="•"/>
                <a:tabLst>
                  <a:tab pos="457200" algn="l"/>
                </a:tabLst>
              </a:pPr>
              <a:r>
                <a:rPr lang="en-US" sz="1800" kern="100">
                  <a:effectLst/>
                  <a:ea typeface="Aptos" panose="020B0004020202020204" pitchFamily="34" charset="0"/>
                  <a:cs typeface="Times New Roman"/>
                </a:rPr>
                <a:t>Pension </a:t>
              </a:r>
              <a:r>
                <a:rPr lang="en-US" kern="100">
                  <a:ea typeface="Aptos" panose="020B0004020202020204" pitchFamily="34" charset="0"/>
                  <a:cs typeface="Times New Roman"/>
                </a:rPr>
                <a:t>calculated</a:t>
              </a:r>
              <a:endParaRPr lang="en-US" sz="1800" kern="100">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tabLst>
                  <a:tab pos="457200" algn="l"/>
                </a:tabLst>
              </a:pPr>
              <a:r>
                <a:rPr lang="en-US" sz="1800" kern="100">
                  <a:effectLst/>
                  <a:ea typeface="Aptos" panose="020B0004020202020204" pitchFamily="34" charset="0"/>
                  <a:cs typeface="Times New Roman"/>
                </a:rPr>
                <a:t>Pension benefit deposited monthly into </a:t>
              </a:r>
              <a:r>
                <a:rPr lang="en-US" kern="100">
                  <a:ea typeface="Aptos" panose="020B0004020202020204" pitchFamily="34" charset="0"/>
                  <a:cs typeface="Times New Roman"/>
                </a:rPr>
                <a:t>a</a:t>
              </a:r>
              <a:r>
                <a:rPr lang="en-US" sz="1800" kern="100">
                  <a:effectLst/>
                  <a:ea typeface="Aptos" panose="020B0004020202020204" pitchFamily="34" charset="0"/>
                  <a:cs typeface="Times New Roman"/>
                </a:rPr>
                <a:t> </a:t>
              </a:r>
              <a:r>
                <a:rPr lang="en-US" kern="100">
                  <a:ea typeface="Aptos" panose="020B0004020202020204" pitchFamily="34" charset="0"/>
                  <a:cs typeface="Times New Roman"/>
                </a:rPr>
                <a:t>nominal account</a:t>
              </a:r>
              <a:endParaRPr lang="en-US" sz="1800" kern="100">
                <a:effectLst/>
                <a:ea typeface="Aptos" panose="020B0004020202020204" pitchFamily="34" charset="0"/>
                <a:cs typeface="Times New Roman"/>
              </a:endParaRPr>
            </a:p>
            <a:p>
              <a:pPr marL="342900" marR="0" lvl="0" indent="-342900">
                <a:spcBef>
                  <a:spcPts val="0"/>
                </a:spcBef>
                <a:buFont typeface="Arial" panose="020B0604020202020204" pitchFamily="34" charset="0"/>
                <a:buChar char="•"/>
                <a:tabLst>
                  <a:tab pos="457200" algn="l"/>
                </a:tabLst>
              </a:pPr>
              <a:r>
                <a:rPr lang="en-US" sz="1800" kern="100">
                  <a:effectLst/>
                  <a:ea typeface="Aptos" panose="020B0004020202020204" pitchFamily="34" charset="0"/>
                  <a:cs typeface="Times New Roman"/>
                </a:rPr>
                <a:t>Participant continues to work and receive a salary</a:t>
              </a:r>
              <a:endParaRPr lang="en-US">
                <a:cs typeface="Times New Roman"/>
              </a:endParaRPr>
            </a:p>
            <a:p>
              <a:pPr marL="285750" indent="-285750">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671DA6CC-06B8-6D28-9A8E-C881DCD96CBB}"/>
                </a:ext>
              </a:extLst>
            </p:cNvPr>
            <p:cNvSpPr txBox="1"/>
            <p:nvPr/>
          </p:nvSpPr>
          <p:spPr>
            <a:xfrm>
              <a:off x="6838597" y="2604415"/>
              <a:ext cx="3719182" cy="1754326"/>
            </a:xfrm>
            <a:prstGeom prst="rect">
              <a:avLst/>
            </a:prstGeom>
            <a:noFill/>
            <a:ln>
              <a:solidFill>
                <a:schemeClr val="accent1">
                  <a:lumMod val="75000"/>
                </a:schemeClr>
              </a:solidFill>
            </a:ln>
          </p:spPr>
          <p:txBody>
            <a:bodyPr wrap="square" rtlCol="0">
              <a:spAutoFit/>
            </a:bodyPr>
            <a:lstStyle/>
            <a:p>
              <a:pPr marL="285750" indent="-285750">
                <a:buFont typeface="Arial" panose="020B0604020202020204" pitchFamily="34" charset="0"/>
                <a:buChar char="•"/>
              </a:pPr>
              <a:r>
                <a:rPr lang="en-US"/>
                <a:t>Accumulated pension benefits are distributed</a:t>
              </a:r>
            </a:p>
            <a:p>
              <a:pPr marL="285750" indent="-285750">
                <a:buFont typeface="Arial" panose="020B0604020202020204" pitchFamily="34" charset="0"/>
                <a:buChar char="•"/>
              </a:pPr>
              <a:r>
                <a:rPr lang="en-US"/>
                <a:t>Begin receiving monthly pension as calculated at entry into DROP</a:t>
              </a:r>
            </a:p>
            <a:p>
              <a:pPr marL="285750" indent="-285750">
                <a:buFont typeface="Arial" panose="020B0604020202020204" pitchFamily="34" charset="0"/>
                <a:buChar char="•"/>
              </a:pPr>
              <a:r>
                <a:rPr lang="en-US"/>
                <a:t>No longer working or receiving a salary</a:t>
              </a:r>
            </a:p>
          </p:txBody>
        </p:sp>
        <p:sp>
          <p:nvSpPr>
            <p:cNvPr id="11" name="TextBox 10">
              <a:extLst>
                <a:ext uri="{FF2B5EF4-FFF2-40B4-BE49-F238E27FC236}">
                  <a16:creationId xmlns:a16="http://schemas.microsoft.com/office/drawing/2014/main" id="{7327AEC2-AF0E-2B2D-3ED8-5931A000180A}"/>
                </a:ext>
              </a:extLst>
            </p:cNvPr>
            <p:cNvSpPr txBox="1"/>
            <p:nvPr/>
          </p:nvSpPr>
          <p:spPr>
            <a:xfrm>
              <a:off x="2378035" y="2196502"/>
              <a:ext cx="3719182" cy="369332"/>
            </a:xfrm>
            <a:prstGeom prst="rect">
              <a:avLst/>
            </a:prstGeom>
            <a:solidFill>
              <a:schemeClr val="bg1">
                <a:lumMod val="50000"/>
              </a:schemeClr>
            </a:solidFill>
          </p:spPr>
          <p:txBody>
            <a:bodyPr wrap="square" rtlCol="0">
              <a:spAutoFit/>
            </a:bodyPr>
            <a:lstStyle/>
            <a:p>
              <a:r>
                <a:rPr lang="en-US">
                  <a:solidFill>
                    <a:schemeClr val="bg1"/>
                  </a:solidFill>
                </a:rPr>
                <a:t>Enter DROP                                                                           </a:t>
              </a:r>
            </a:p>
          </p:txBody>
        </p:sp>
        <p:sp>
          <p:nvSpPr>
            <p:cNvPr id="12" name="TextBox 11">
              <a:extLst>
                <a:ext uri="{FF2B5EF4-FFF2-40B4-BE49-F238E27FC236}">
                  <a16:creationId xmlns:a16="http://schemas.microsoft.com/office/drawing/2014/main" id="{0BD225FE-CBBD-206C-AAA0-0B9D033C9548}"/>
                </a:ext>
              </a:extLst>
            </p:cNvPr>
            <p:cNvSpPr txBox="1"/>
            <p:nvPr/>
          </p:nvSpPr>
          <p:spPr>
            <a:xfrm>
              <a:off x="6838597" y="2196502"/>
              <a:ext cx="3719182" cy="369332"/>
            </a:xfrm>
            <a:prstGeom prst="rect">
              <a:avLst/>
            </a:prstGeom>
            <a:solidFill>
              <a:schemeClr val="bg1">
                <a:lumMod val="50000"/>
              </a:schemeClr>
            </a:solidFill>
          </p:spPr>
          <p:txBody>
            <a:bodyPr wrap="square" rtlCol="0">
              <a:spAutoFit/>
            </a:bodyPr>
            <a:lstStyle/>
            <a:p>
              <a:r>
                <a:rPr lang="en-US">
                  <a:solidFill>
                    <a:schemeClr val="bg1"/>
                  </a:solidFill>
                </a:rPr>
                <a:t>Exit DROP                                                                           </a:t>
              </a:r>
            </a:p>
          </p:txBody>
        </p:sp>
      </p:grpSp>
      <p:sp>
        <p:nvSpPr>
          <p:cNvPr id="3" name="TextBox 2">
            <a:extLst>
              <a:ext uri="{FF2B5EF4-FFF2-40B4-BE49-F238E27FC236}">
                <a16:creationId xmlns:a16="http://schemas.microsoft.com/office/drawing/2014/main" id="{91F1931C-93C6-8F5F-0729-8C95E3187B92}"/>
              </a:ext>
            </a:extLst>
          </p:cNvPr>
          <p:cNvSpPr txBox="1"/>
          <p:nvPr/>
        </p:nvSpPr>
        <p:spPr>
          <a:xfrm>
            <a:off x="765825" y="1264919"/>
            <a:ext cx="10660350" cy="3008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spcBef>
                <a:spcPts val="1100"/>
              </a:spcBef>
              <a:buFont typeface="Arial,Sans-Serif"/>
              <a:buChar char="•"/>
            </a:pPr>
            <a:r>
              <a:rPr lang="en-US">
                <a:latin typeface="Times New Roman"/>
                <a:cs typeface="Times New Roman"/>
              </a:rPr>
              <a:t>Deputy Sheriff is a Tier B safety member with a 3% multiplier based on age, 15 years service and $100,000 salary, making him eligible for $45,000 per year in retirement (.03 x 15 x $100,000)</a:t>
            </a:r>
          </a:p>
          <a:p>
            <a:pPr marL="685800" lvl="1" indent="-228600" algn="just">
              <a:spcBef>
                <a:spcPts val="1100"/>
              </a:spcBef>
              <a:buFont typeface="Arial,Sans-Serif"/>
              <a:buChar char="•"/>
            </a:pPr>
            <a:r>
              <a:rPr lang="en-US">
                <a:latin typeface="Times New Roman"/>
                <a:cs typeface="Times New Roman"/>
              </a:rPr>
              <a:t>He could retire and earn $45,000 annually. </a:t>
            </a:r>
          </a:p>
          <a:p>
            <a:pPr marL="685800" lvl="1" indent="-228600" algn="just">
              <a:spcBef>
                <a:spcPts val="1100"/>
              </a:spcBef>
              <a:buFont typeface="Arial,Sans-Serif"/>
              <a:buChar char="•"/>
            </a:pPr>
            <a:r>
              <a:rPr lang="en-US">
                <a:latin typeface="Times New Roman"/>
                <a:cs typeface="Times New Roman"/>
              </a:rPr>
              <a:t>Or he could keep working and retire at a later date, increasing his years of service and likely his salary, thereby increasing his pension. </a:t>
            </a:r>
          </a:p>
          <a:p>
            <a:pPr marL="685800" lvl="1" indent="-228600" algn="just">
              <a:spcBef>
                <a:spcPts val="1100"/>
              </a:spcBef>
              <a:buFont typeface="Arial,Sans-Serif"/>
              <a:buChar char="•"/>
            </a:pPr>
            <a:r>
              <a:rPr lang="en-US">
                <a:latin typeface="Times New Roman"/>
                <a:cs typeface="Times New Roman"/>
              </a:rPr>
              <a:t>Or, he could enter DROP and continue earning $100,000 and start earning his $45,000 pension. Each month 1/12 of 45k ($3,750) would be put into a </a:t>
            </a:r>
            <a:r>
              <a:rPr lang="en-US" err="1">
                <a:latin typeface="Times New Roman"/>
                <a:cs typeface="Times New Roman"/>
              </a:rPr>
              <a:t>nomimal</a:t>
            </a:r>
            <a:r>
              <a:rPr lang="en-US">
                <a:latin typeface="Times New Roman"/>
                <a:cs typeface="Times New Roman"/>
              </a:rPr>
              <a:t> account for him to collect when he retires or to the end of the allowable DROP period, whichever comes first.</a:t>
            </a:r>
            <a:endParaRPr lang="en-US">
              <a:solidFill>
                <a:srgbClr val="444444"/>
              </a:solidFill>
              <a:latin typeface="Times New Roman"/>
              <a:cs typeface="Times New Roman"/>
            </a:endParaRPr>
          </a:p>
          <a:p>
            <a:pPr algn="l"/>
            <a:endParaRPr lang="en-US"/>
          </a:p>
        </p:txBody>
      </p:sp>
    </p:spTree>
    <p:extLst>
      <p:ext uri="{BB962C8B-B14F-4D97-AF65-F5344CB8AC3E}">
        <p14:creationId xmlns:p14="http://schemas.microsoft.com/office/powerpoint/2010/main" val="290980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title"/>
          </p:nvPr>
        </p:nvSpPr>
        <p:spPr/>
        <p:txBody>
          <a:bodyPr>
            <a:noAutofit/>
          </a:bodyPr>
          <a:lstStyle/>
          <a:p>
            <a:r>
              <a:rPr lang="en-US">
                <a:effectLst/>
                <a:ea typeface="Aptos" panose="020B0004020202020204" pitchFamily="34" charset="0"/>
              </a:rPr>
              <a:t>Requirements and Design Parameters</a:t>
            </a:r>
            <a:br>
              <a:rPr lang="en-US">
                <a:effectLst/>
                <a:ea typeface="Aptos" panose="020B0004020202020204" pitchFamily="34" charset="0"/>
              </a:rPr>
            </a:br>
            <a:r>
              <a:rPr lang="en-US" sz="3600">
                <a:effectLst/>
                <a:ea typeface="Aptos" panose="020B0004020202020204" pitchFamily="34" charset="0"/>
              </a:rPr>
              <a:t>County Employees Retirement Law (CERL) of 1937</a:t>
            </a:r>
            <a:endParaRPr lang="en-US"/>
          </a:p>
        </p:txBody>
      </p:sp>
      <p:sp>
        <p:nvSpPr>
          <p:cNvPr id="3" name="TextBox 2">
            <a:extLst>
              <a:ext uri="{FF2B5EF4-FFF2-40B4-BE49-F238E27FC236}">
                <a16:creationId xmlns:a16="http://schemas.microsoft.com/office/drawing/2014/main" id="{068B7EFF-A475-3015-398B-754113BB2E9B}"/>
              </a:ext>
            </a:extLst>
          </p:cNvPr>
          <p:cNvSpPr txBox="1"/>
          <p:nvPr/>
        </p:nvSpPr>
        <p:spPr>
          <a:xfrm>
            <a:off x="609630" y="1763879"/>
            <a:ext cx="11236422" cy="4483279"/>
          </a:xfrm>
          <a:prstGeom prst="rect">
            <a:avLst/>
          </a:prstGeom>
          <a:noFill/>
        </p:spPr>
        <p:txBody>
          <a:bodyPr wrap="square" lIns="91440" tIns="45720" rIns="91440" bIns="45720" anchor="t">
            <a:spAutoFit/>
          </a:bodyPr>
          <a:lstStyle/>
          <a:p>
            <a:pPr marL="342900" indent="-342900">
              <a:spcBef>
                <a:spcPts val="800"/>
              </a:spcBef>
              <a:buFont typeface="Arial" panose="020B0604020202020204" pitchFamily="34" charset="0"/>
              <a:buChar char="•"/>
            </a:pPr>
            <a:r>
              <a:rPr lang="en-US" sz="2800" kern="100">
                <a:ea typeface="Aptos" panose="020B0004020202020204" pitchFamily="34" charset="0"/>
                <a:cs typeface="Times New Roman"/>
              </a:rPr>
              <a:t>Participants are defined as any eligible safety member </a:t>
            </a:r>
          </a:p>
          <a:p>
            <a:pPr marL="342900" indent="-342900">
              <a:spcBef>
                <a:spcPts val="800"/>
              </a:spcBef>
              <a:buFont typeface="Arial" panose="020B0604020202020204" pitchFamily="34" charset="0"/>
              <a:buChar char="•"/>
            </a:pPr>
            <a:r>
              <a:rPr lang="en-US" sz="2800" kern="100">
                <a:ea typeface="Aptos" panose="020B0004020202020204" pitchFamily="34" charset="0"/>
                <a:cs typeface="Times New Roman"/>
              </a:rPr>
              <a:t>Actuarial analysis of cost neutrality is required </a:t>
            </a:r>
            <a:endParaRPr lang="en-US" sz="2800" i="1" kern="100">
              <a:ea typeface="Aptos" panose="020B0004020202020204" pitchFamily="34" charset="0"/>
              <a:cs typeface="Times New Roman"/>
            </a:endParaRPr>
          </a:p>
          <a:p>
            <a:pPr marL="342900" indent="-342900">
              <a:spcBef>
                <a:spcPts val="800"/>
              </a:spcBef>
              <a:buFont typeface="Arial" panose="020B0604020202020204" pitchFamily="34" charset="0"/>
              <a:buChar char="•"/>
            </a:pPr>
            <a:r>
              <a:rPr lang="en-US" sz="2800" kern="100">
                <a:effectLst/>
                <a:ea typeface="Aptos" panose="020B0004020202020204" pitchFamily="34" charset="0"/>
                <a:cs typeface="Times New Roman"/>
              </a:rPr>
              <a:t>Board </a:t>
            </a:r>
            <a:r>
              <a:rPr lang="en-US" sz="2800" kern="100">
                <a:ea typeface="Aptos" panose="020B0004020202020204" pitchFamily="34" charset="0"/>
                <a:cs typeface="Times New Roman"/>
              </a:rPr>
              <a:t>formally adopts program parameters</a:t>
            </a:r>
            <a:endParaRPr lang="en-US" sz="2800" i="1" kern="100">
              <a:ea typeface="Aptos" panose="020B0004020202020204" pitchFamily="34" charset="0"/>
              <a:cs typeface="Times New Roman" panose="02020603050405020304" pitchFamily="18" charset="0"/>
            </a:endParaRPr>
          </a:p>
          <a:p>
            <a:pPr marL="342900" indent="-342900">
              <a:spcBef>
                <a:spcPts val="800"/>
              </a:spcBef>
              <a:buFont typeface="Arial" panose="020B0604020202020204" pitchFamily="34" charset="0"/>
              <a:buChar char="•"/>
            </a:pPr>
            <a:r>
              <a:rPr lang="en-US" sz="2800" kern="100">
                <a:ea typeface="Aptos" panose="020B0004020202020204" pitchFamily="34" charset="0"/>
                <a:cs typeface="Times New Roman"/>
              </a:rPr>
              <a:t>Eligible participant must receive a comparison of anticipated benefits at retirement with and without program participation</a:t>
            </a:r>
            <a:endParaRPr lang="en-US" sz="2800" i="1" kern="100">
              <a:ea typeface="Aptos" panose="020B0004020202020204" pitchFamily="34" charset="0"/>
              <a:cs typeface="Times New Roman"/>
            </a:endParaRPr>
          </a:p>
          <a:p>
            <a:pPr marL="342900" indent="-342900">
              <a:spcBef>
                <a:spcPts val="800"/>
              </a:spcBef>
              <a:buFont typeface="Arial" panose="020B0604020202020204" pitchFamily="34" charset="0"/>
              <a:buChar char="•"/>
            </a:pPr>
            <a:r>
              <a:rPr lang="en-US" sz="2800" kern="100">
                <a:ea typeface="Aptos" panose="020B0004020202020204" pitchFamily="34" charset="0"/>
                <a:cs typeface="Times New Roman"/>
              </a:rPr>
              <a:t>Participation in the program shall be </a:t>
            </a:r>
            <a:r>
              <a:rPr lang="en-US" sz="2800" kern="100">
                <a:cs typeface="Times New Roman"/>
              </a:rPr>
              <a:t>irrevocable (some very specific exceptions apply) </a:t>
            </a:r>
          </a:p>
          <a:p>
            <a:pPr marL="342900" indent="-342900">
              <a:spcBef>
                <a:spcPts val="800"/>
              </a:spcBef>
              <a:buFont typeface="Arial" panose="020B0604020202020204" pitchFamily="34" charset="0"/>
              <a:buChar char="•"/>
            </a:pPr>
            <a:r>
              <a:rPr lang="en-US" sz="2800" kern="100">
                <a:cs typeface="Times New Roman"/>
              </a:rPr>
              <a:t>Participants in the program shall have the rights, privileges, and benefits of active employment</a:t>
            </a:r>
            <a:endParaRPr lang="en-US" sz="2400" kern="100">
              <a:effectLst/>
              <a:ea typeface="Aptos" panose="020B0004020202020204" pitchFamily="34" charset="0"/>
              <a:cs typeface="Times New Roman" panose="02020603050405020304" pitchFamily="18" charset="0"/>
            </a:endParaRPr>
          </a:p>
        </p:txBody>
      </p:sp>
      <p:sp>
        <p:nvSpPr>
          <p:cNvPr id="8" name="Slide Number Placeholder 5">
            <a:extLst>
              <a:ext uri="{FF2B5EF4-FFF2-40B4-BE49-F238E27FC236}">
                <a16:creationId xmlns:a16="http://schemas.microsoft.com/office/drawing/2014/main" id="{516993F9-5B9F-67A8-C547-5CBB7245DB89}"/>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4</a:t>
            </a:fld>
            <a:endParaRPr lang="en-US"/>
          </a:p>
        </p:txBody>
      </p:sp>
      <p:sp>
        <p:nvSpPr>
          <p:cNvPr id="2" name="Slide Number Placeholder 1">
            <a:extLst>
              <a:ext uri="{FF2B5EF4-FFF2-40B4-BE49-F238E27FC236}">
                <a16:creationId xmlns:a16="http://schemas.microsoft.com/office/drawing/2014/main" id="{5439C9BE-6F76-24C5-2BCE-3C3EEF5679DD}"/>
              </a:ext>
            </a:extLst>
          </p:cNvPr>
          <p:cNvSpPr>
            <a:spLocks noGrp="1"/>
          </p:cNvSpPr>
          <p:nvPr>
            <p:ph type="sldNum" sz="quarter" idx="12"/>
          </p:nvPr>
        </p:nvSpPr>
        <p:spPr/>
        <p:txBody>
          <a:bodyPr/>
          <a:lstStyle/>
          <a:p>
            <a:fld id="{3A4F6043-7A67-491B-98BC-F933DED7226D}" type="slidenum">
              <a:rPr lang="en-US" smtClean="0"/>
              <a:pPr/>
              <a:t>4</a:t>
            </a:fld>
            <a:endParaRPr lang="en-US"/>
          </a:p>
        </p:txBody>
      </p:sp>
    </p:spTree>
    <p:extLst>
      <p:ext uri="{BB962C8B-B14F-4D97-AF65-F5344CB8AC3E}">
        <p14:creationId xmlns:p14="http://schemas.microsoft.com/office/powerpoint/2010/main" val="404560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494AC5-40C1-6A22-A12F-B32C66F66A03}"/>
              </a:ext>
            </a:extLst>
          </p:cNvPr>
          <p:cNvSpPr txBox="1"/>
          <p:nvPr/>
        </p:nvSpPr>
        <p:spPr>
          <a:xfrm>
            <a:off x="420624" y="1410773"/>
            <a:ext cx="11082528" cy="4483279"/>
          </a:xfrm>
          <a:prstGeom prst="rect">
            <a:avLst/>
          </a:prstGeom>
          <a:noFill/>
        </p:spPr>
        <p:txBody>
          <a:bodyPr wrap="square" lIns="91440" tIns="45720" rIns="91440" bIns="45720" anchor="t">
            <a:spAutoFit/>
          </a:bodyPr>
          <a:lstStyle/>
          <a:p>
            <a:pPr marL="342900" indent="-342900">
              <a:spcBef>
                <a:spcPts val="800"/>
              </a:spcBef>
              <a:buFont typeface="Arial" panose="020B0604020202020204" pitchFamily="34" charset="0"/>
              <a:buChar char="•"/>
              <a:defRPr/>
            </a:pPr>
            <a:r>
              <a:rPr kumimoji="0" lang="en-US" sz="2800" b="0" i="0" strike="noStrike" kern="100" cap="none" spc="0" normalizeH="0" baseline="0" noProof="0">
                <a:ln>
                  <a:noFill/>
                </a:ln>
                <a:solidFill>
                  <a:srgbClr val="000000"/>
                </a:solidFill>
                <a:effectLst/>
                <a:uLnTx/>
                <a:uFillTx/>
                <a:ea typeface="Aptos" panose="020B0004020202020204" pitchFamily="34" charset="0"/>
                <a:cs typeface="Times New Roman"/>
              </a:rPr>
              <a:t>Maximum Participation Period: Cannot exceed 60 months</a:t>
            </a:r>
            <a:endParaRPr kumimoji="0" lang="en-US" sz="2800" b="0" i="1" strike="noStrike" kern="100" cap="none" spc="0" normalizeH="0" baseline="0" noProof="0">
              <a:ln>
                <a:noFill/>
              </a:ln>
              <a:solidFill>
                <a:srgbClr val="000000"/>
              </a:solidFill>
              <a:effectLst/>
              <a:uLnTx/>
              <a:uFillTx/>
              <a:ea typeface="Aptos" panose="020B0004020202020204" pitchFamily="34" charset="0"/>
              <a:cs typeface="Times New Roman"/>
            </a:endParaRPr>
          </a:p>
          <a:p>
            <a:pPr marL="342900" indent="-342900">
              <a:spcBef>
                <a:spcPts val="800"/>
              </a:spcBef>
              <a:buFont typeface="Arial" panose="020B0604020202020204" pitchFamily="34" charset="0"/>
              <a:buChar char="•"/>
              <a:defRPr/>
            </a:pPr>
            <a:r>
              <a:rPr lang="en-US" sz="2800"/>
              <a:t>Employee Contributions: Shall continue to the pension system</a:t>
            </a:r>
            <a:endParaRPr lang="en-US" sz="2800" i="1" kern="100">
              <a:solidFill>
                <a:srgbClr val="000000"/>
              </a:solidFill>
              <a:ea typeface="Aptos" panose="020B0004020202020204" pitchFamily="34" charset="0"/>
              <a:cs typeface="Times New Roman" panose="02020603050405020304" pitchFamily="18" charset="0"/>
            </a:endParaRPr>
          </a:p>
          <a:p>
            <a:pPr marL="342900" indent="-342900">
              <a:spcBef>
                <a:spcPts val="800"/>
              </a:spcBef>
              <a:buFont typeface="Arial" panose="020B0604020202020204" pitchFamily="34" charset="0"/>
              <a:buChar char="•"/>
              <a:defRPr/>
            </a:pPr>
            <a:r>
              <a:rPr kumimoji="0" lang="en-US" sz="2800" b="0" i="0" strike="noStrike" kern="100" cap="none" spc="0" normalizeH="0" baseline="0" noProof="0">
                <a:ln>
                  <a:noFill/>
                </a:ln>
                <a:solidFill>
                  <a:srgbClr val="000000"/>
                </a:solidFill>
                <a:effectLst/>
                <a:uLnTx/>
                <a:uFillTx/>
                <a:ea typeface="Aptos" panose="020B0004020202020204" pitchFamily="34" charset="0"/>
                <a:cs typeface="Times New Roman"/>
              </a:rPr>
              <a:t>Employer Contributions: Can continue to make contributions to the system on behalf of the participants</a:t>
            </a:r>
            <a:endParaRPr kumimoji="0" lang="en-US" sz="2800" b="0" i="1" strike="noStrike" kern="100" cap="none" spc="0" normalizeH="0" baseline="0" noProof="0">
              <a:ln>
                <a:noFill/>
              </a:ln>
              <a:solidFill>
                <a:srgbClr val="000000"/>
              </a:solidFill>
              <a:effectLst/>
              <a:uLnTx/>
              <a:uFillTx/>
              <a:ea typeface="Aptos" panose="020B0004020202020204" pitchFamily="34" charset="0"/>
              <a:cs typeface="Times New Roman"/>
            </a:endParaRPr>
          </a:p>
          <a:p>
            <a:pPr marL="342900" indent="-342900">
              <a:spcBef>
                <a:spcPts val="800"/>
              </a:spcBef>
              <a:buFont typeface="Arial" panose="020B0604020202020204" pitchFamily="34" charset="0"/>
              <a:buChar char="•"/>
              <a:defRPr/>
            </a:pPr>
            <a:r>
              <a:rPr lang="en-US" sz="2800"/>
              <a:t>Cost of Living Adjustment (COLA): Specify if COLAs are credited to the participants </a:t>
            </a:r>
          </a:p>
          <a:p>
            <a:pPr marL="342900" indent="-342900">
              <a:spcBef>
                <a:spcPts val="800"/>
              </a:spcBef>
              <a:buFont typeface="Arial" panose="020B0604020202020204" pitchFamily="34" charset="0"/>
              <a:buChar char="•"/>
              <a:defRPr/>
            </a:pPr>
            <a:r>
              <a:rPr lang="en-US" sz="2800"/>
              <a:t>Interest credits and interest rate: If applied, at what rate </a:t>
            </a:r>
          </a:p>
          <a:p>
            <a:pPr marL="342900" indent="-342900">
              <a:spcBef>
                <a:spcPts val="800"/>
              </a:spcBef>
              <a:buFont typeface="Arial" panose="020B0604020202020204" pitchFamily="34" charset="0"/>
              <a:buChar char="•"/>
              <a:defRPr/>
            </a:pPr>
            <a:r>
              <a:rPr kumimoji="0" lang="en-US" sz="2800" b="0" i="0" strike="noStrike" kern="100" cap="none" spc="0" normalizeH="0" baseline="0" noProof="0">
                <a:ln>
                  <a:noFill/>
                </a:ln>
                <a:solidFill>
                  <a:srgbClr val="000000"/>
                </a:solidFill>
                <a:effectLst/>
                <a:uLnTx/>
                <a:uFillTx/>
                <a:ea typeface="Aptos" panose="020B0004020202020204" pitchFamily="34" charset="0"/>
                <a:cs typeface="Times New Roman"/>
              </a:rPr>
              <a:t>Method of Distribution: S</a:t>
            </a:r>
            <a:r>
              <a:rPr kumimoji="0" lang="en-US" sz="2800" b="0" i="0" u="none" strike="noStrike" kern="100" cap="none" spc="0" normalizeH="0" baseline="0" noProof="0">
                <a:ln>
                  <a:noFill/>
                </a:ln>
                <a:solidFill>
                  <a:srgbClr val="000000"/>
                </a:solidFill>
                <a:effectLst/>
                <a:uLnTx/>
                <a:uFillTx/>
                <a:ea typeface="Aptos" panose="020B0004020202020204" pitchFamily="34" charset="0"/>
                <a:cs typeface="Times New Roman"/>
              </a:rPr>
              <a:t>ingle lump-sum, or level installment payments over 240 months</a:t>
            </a:r>
            <a:endParaRPr kumimoji="0" lang="en-US" sz="2400" b="0" i="1" u="none" strike="noStrike" kern="100" cap="none" spc="0" normalizeH="0" baseline="0" noProof="0">
              <a:ln>
                <a:noFill/>
              </a:ln>
              <a:solidFill>
                <a:srgbClr val="000000"/>
              </a:solidFill>
              <a:effectLst/>
              <a:uLnTx/>
              <a:uFillTx/>
              <a:ea typeface="Aptos" panose="020B0004020202020204" pitchFamily="34" charset="0"/>
              <a:cs typeface="Times New Roman"/>
            </a:endParaRPr>
          </a:p>
        </p:txBody>
      </p:sp>
      <p:sp>
        <p:nvSpPr>
          <p:cNvPr id="2" name="Title 1">
            <a:extLst>
              <a:ext uri="{FF2B5EF4-FFF2-40B4-BE49-F238E27FC236}">
                <a16:creationId xmlns:a16="http://schemas.microsoft.com/office/drawing/2014/main" id="{BD2AC208-F184-B765-5E21-979CB8FC416A}"/>
              </a:ext>
            </a:extLst>
          </p:cNvPr>
          <p:cNvSpPr>
            <a:spLocks noGrp="1"/>
          </p:cNvSpPr>
          <p:nvPr>
            <p:ph type="title"/>
          </p:nvPr>
        </p:nvSpPr>
        <p:spPr>
          <a:xfrm>
            <a:off x="351391" y="342900"/>
            <a:ext cx="10731470" cy="1066606"/>
          </a:xfrm>
        </p:spPr>
        <p:txBody>
          <a:bodyPr>
            <a:normAutofit fontScale="90000"/>
          </a:bodyPr>
          <a:lstStyle/>
          <a:p>
            <a:r>
              <a:rPr lang="en-US">
                <a:ea typeface="Aptos" panose="020B0004020202020204" pitchFamily="34" charset="0"/>
              </a:rPr>
              <a:t>CERL Requirements and Design Parameters </a:t>
            </a:r>
            <a:r>
              <a:rPr lang="en-US" sz="3100">
                <a:effectLst/>
                <a:ea typeface="Aptos" panose="020B0004020202020204" pitchFamily="34" charset="0"/>
              </a:rPr>
              <a:t>(continued)</a:t>
            </a:r>
            <a:endParaRPr lang="en-US" sz="3100"/>
          </a:p>
        </p:txBody>
      </p:sp>
      <p:sp>
        <p:nvSpPr>
          <p:cNvPr id="8" name="Slide Number Placeholder 5">
            <a:extLst>
              <a:ext uri="{FF2B5EF4-FFF2-40B4-BE49-F238E27FC236}">
                <a16:creationId xmlns:a16="http://schemas.microsoft.com/office/drawing/2014/main" id="{D4DF00C7-FD90-8767-262F-0D6FD58A472E}"/>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5</a:t>
            </a:fld>
            <a:endParaRPr lang="en-US"/>
          </a:p>
        </p:txBody>
      </p:sp>
      <p:sp>
        <p:nvSpPr>
          <p:cNvPr id="3" name="Slide Number Placeholder 2">
            <a:extLst>
              <a:ext uri="{FF2B5EF4-FFF2-40B4-BE49-F238E27FC236}">
                <a16:creationId xmlns:a16="http://schemas.microsoft.com/office/drawing/2014/main" id="{525263C5-CFE5-E1D5-677F-CDC34CDB1CDB}"/>
              </a:ext>
            </a:extLst>
          </p:cNvPr>
          <p:cNvSpPr>
            <a:spLocks noGrp="1"/>
          </p:cNvSpPr>
          <p:nvPr>
            <p:ph type="sldNum" sz="quarter" idx="12"/>
          </p:nvPr>
        </p:nvSpPr>
        <p:spPr/>
        <p:txBody>
          <a:bodyPr/>
          <a:lstStyle/>
          <a:p>
            <a:fld id="{3A4F6043-7A67-491B-98BC-F933DED7226D}" type="slidenum">
              <a:rPr lang="en-US" smtClean="0"/>
              <a:pPr/>
              <a:t>5</a:t>
            </a:fld>
            <a:endParaRPr lang="en-US"/>
          </a:p>
        </p:txBody>
      </p:sp>
    </p:spTree>
    <p:extLst>
      <p:ext uri="{BB962C8B-B14F-4D97-AF65-F5344CB8AC3E}">
        <p14:creationId xmlns:p14="http://schemas.microsoft.com/office/powerpoint/2010/main" val="117294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D035-2D54-C0D3-9B8F-1F00AFA27186}"/>
              </a:ext>
            </a:extLst>
          </p:cNvPr>
          <p:cNvSpPr>
            <a:spLocks noGrp="1"/>
          </p:cNvSpPr>
          <p:nvPr>
            <p:ph type="title"/>
          </p:nvPr>
        </p:nvSpPr>
        <p:spPr>
          <a:xfrm>
            <a:off x="422178" y="283480"/>
            <a:ext cx="10660350" cy="1325563"/>
          </a:xfrm>
        </p:spPr>
        <p:txBody>
          <a:bodyPr>
            <a:noAutofit/>
          </a:bodyPr>
          <a:lstStyle/>
          <a:p>
            <a:pPr algn="ctr"/>
            <a:r>
              <a:rPr lang="en-US"/>
              <a:t>Cost Neutrality</a:t>
            </a:r>
          </a:p>
        </p:txBody>
      </p:sp>
      <p:sp>
        <p:nvSpPr>
          <p:cNvPr id="3" name="Text Placeholder 2">
            <a:extLst>
              <a:ext uri="{FF2B5EF4-FFF2-40B4-BE49-F238E27FC236}">
                <a16:creationId xmlns:a16="http://schemas.microsoft.com/office/drawing/2014/main" id="{F6CA39DB-3E13-93EC-90F3-1D661120BFF7}"/>
              </a:ext>
            </a:extLst>
          </p:cNvPr>
          <p:cNvSpPr>
            <a:spLocks noGrp="1"/>
          </p:cNvSpPr>
          <p:nvPr>
            <p:ph sz="half" idx="2"/>
          </p:nvPr>
        </p:nvSpPr>
        <p:spPr>
          <a:xfrm>
            <a:off x="587830" y="1355269"/>
            <a:ext cx="10915322" cy="5012874"/>
          </a:xfrm>
        </p:spPr>
        <p:txBody>
          <a:bodyPr vert="horz" lIns="91440" tIns="45720" rIns="91440" bIns="45720" rtlCol="0" anchor="t">
            <a:normAutofit lnSpcReduction="10000"/>
          </a:bodyPr>
          <a:lstStyle/>
          <a:p>
            <a:r>
              <a:rPr lang="en-US" sz="2800" kern="100">
                <a:solidFill>
                  <a:schemeClr val="tx1"/>
                </a:solidFill>
                <a:ea typeface="Aptos" panose="020B0004020202020204" pitchFamily="34" charset="0"/>
                <a:cs typeface="Times New Roman"/>
              </a:rPr>
              <a:t>I</a:t>
            </a:r>
            <a:r>
              <a:rPr lang="en-US" sz="2800" kern="100">
                <a:solidFill>
                  <a:schemeClr val="tx1"/>
                </a:solidFill>
                <a:effectLst/>
                <a:ea typeface="Aptos" panose="020B0004020202020204" pitchFamily="34" charset="0"/>
                <a:cs typeface="Times New Roman"/>
              </a:rPr>
              <a:t>f, based on the applicable actuarial assumptions, it will not have a significant negative financial impact on the members, employer or the retirement system. </a:t>
            </a:r>
          </a:p>
          <a:p>
            <a:r>
              <a:rPr lang="en-US" sz="2800" kern="100">
                <a:solidFill>
                  <a:schemeClr val="tx1"/>
                </a:solidFill>
                <a:effectLst/>
                <a:ea typeface="Aptos" panose="020B0004020202020204" pitchFamily="34" charset="0"/>
                <a:cs typeface="Times New Roman"/>
              </a:rPr>
              <a:t>It will </a:t>
            </a:r>
            <a:r>
              <a:rPr lang="en-US" sz="2800" u="sng" kern="100">
                <a:solidFill>
                  <a:schemeClr val="tx1"/>
                </a:solidFill>
                <a:effectLst/>
                <a:ea typeface="Aptos" panose="020B0004020202020204" pitchFamily="34" charset="0"/>
                <a:cs typeface="Times New Roman"/>
              </a:rPr>
              <a:t>not</a:t>
            </a:r>
            <a:r>
              <a:rPr lang="en-US" sz="2800" kern="100">
                <a:solidFill>
                  <a:schemeClr val="tx1"/>
                </a:solidFill>
                <a:effectLst/>
                <a:ea typeface="Aptos" panose="020B0004020202020204" pitchFamily="34" charset="0"/>
                <a:cs typeface="Times New Roman"/>
              </a:rPr>
              <a:t> be cost neutral if there is an anticipated increase of </a:t>
            </a:r>
          </a:p>
          <a:p>
            <a:pPr marL="685800" lvl="1" indent="-457200">
              <a:buClrTx/>
              <a:buFont typeface="Arial" panose="05020102010507070707" pitchFamily="18" charset="2"/>
              <a:buChar char="•"/>
            </a:pPr>
            <a:r>
              <a:rPr lang="en-US" sz="2800" kern="100">
                <a:solidFill>
                  <a:schemeClr val="tx1"/>
                </a:solidFill>
                <a:effectLst/>
                <a:ea typeface="Aptos" panose="020B0004020202020204" pitchFamily="34" charset="0"/>
                <a:cs typeface="Times New Roman"/>
              </a:rPr>
              <a:t>employer contributions to the retirement system, </a:t>
            </a:r>
          </a:p>
          <a:p>
            <a:pPr marL="685800" lvl="1" indent="-457200">
              <a:buClrTx/>
              <a:buFont typeface="Arial" panose="05020102010507070707" pitchFamily="18" charset="2"/>
              <a:buChar char="•"/>
            </a:pPr>
            <a:r>
              <a:rPr lang="en-US" sz="2800" kern="100">
                <a:solidFill>
                  <a:schemeClr val="tx1"/>
                </a:solidFill>
                <a:effectLst/>
                <a:ea typeface="Aptos" panose="020B0004020202020204" pitchFamily="34" charset="0"/>
                <a:cs typeface="Times New Roman"/>
              </a:rPr>
              <a:t>actuarial accrued liability of the retirement fund, or </a:t>
            </a:r>
          </a:p>
          <a:p>
            <a:pPr marL="685800" lvl="1" indent="-457200">
              <a:buClrTx/>
              <a:buFont typeface="Arial" panose="05020102010507070707" pitchFamily="18" charset="2"/>
              <a:buChar char="•"/>
            </a:pPr>
            <a:r>
              <a:rPr lang="en-US" sz="2800" kern="100">
                <a:solidFill>
                  <a:schemeClr val="tx1"/>
                </a:solidFill>
                <a:effectLst/>
                <a:ea typeface="Aptos" panose="020B0004020202020204" pitchFamily="34" charset="0"/>
                <a:cs typeface="Times New Roman"/>
              </a:rPr>
              <a:t>present value of retirement benefits, </a:t>
            </a:r>
          </a:p>
          <a:p>
            <a:r>
              <a:rPr lang="en-US" sz="2800" u="sng" kern="100">
                <a:solidFill>
                  <a:schemeClr val="tx1"/>
                </a:solidFill>
                <a:effectLst/>
                <a:ea typeface="Aptos" panose="020B0004020202020204" pitchFamily="34" charset="0"/>
                <a:cs typeface="Times New Roman"/>
              </a:rPr>
              <a:t>or</a:t>
            </a:r>
            <a:r>
              <a:rPr lang="en-US" sz="2800" kern="100">
                <a:solidFill>
                  <a:schemeClr val="tx1"/>
                </a:solidFill>
                <a:effectLst/>
                <a:ea typeface="Aptos" panose="020B0004020202020204" pitchFamily="34" charset="0"/>
                <a:cs typeface="Times New Roman"/>
              </a:rPr>
              <a:t> a decrease in the present value of retirement benefits of more than 3%. </a:t>
            </a:r>
          </a:p>
          <a:p>
            <a:r>
              <a:rPr lang="en-US" sz="2800" kern="100">
                <a:solidFill>
                  <a:schemeClr val="tx1"/>
                </a:solidFill>
                <a:cs typeface="Times New Roman"/>
              </a:rPr>
              <a:t>If DROP is implemented, it should be reevaluated between 4 to 10 years.</a:t>
            </a:r>
          </a:p>
          <a:p>
            <a:endParaRPr lang="en-US" sz="2800" i="1" kern="100">
              <a:solidFill>
                <a:schemeClr val="tx1"/>
              </a:solidFill>
              <a:ea typeface="Aptos" panose="020B0004020202020204" pitchFamily="34" charset="0"/>
              <a:cs typeface="Times New Roman" panose="02020603050405020304" pitchFamily="18" charset="0"/>
            </a:endParaRPr>
          </a:p>
          <a:p>
            <a:endParaRPr lang="en-US" sz="2400" kern="100">
              <a:solidFill>
                <a:schemeClr val="tx1"/>
              </a:solidFill>
              <a:effectLst/>
              <a:ea typeface="Aptos" panose="020B0004020202020204" pitchFamily="34" charset="0"/>
              <a:cs typeface="Times New Roman" panose="02020603050405020304" pitchFamily="18" charset="0"/>
            </a:endParaRPr>
          </a:p>
          <a:p>
            <a:endParaRPr lang="en-US" sz="1600">
              <a:solidFill>
                <a:schemeClr val="tx1"/>
              </a:solidFill>
            </a:endParaRPr>
          </a:p>
        </p:txBody>
      </p:sp>
      <p:sp>
        <p:nvSpPr>
          <p:cNvPr id="7" name="Slide Number Placeholder 5">
            <a:extLst>
              <a:ext uri="{FF2B5EF4-FFF2-40B4-BE49-F238E27FC236}">
                <a16:creationId xmlns:a16="http://schemas.microsoft.com/office/drawing/2014/main" id="{3614D5CF-2F29-3931-8648-9253763AEB03}"/>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6</a:t>
            </a:fld>
            <a:endParaRPr lang="en-US"/>
          </a:p>
        </p:txBody>
      </p:sp>
      <p:sp>
        <p:nvSpPr>
          <p:cNvPr id="4" name="Slide Number Placeholder 3">
            <a:extLst>
              <a:ext uri="{FF2B5EF4-FFF2-40B4-BE49-F238E27FC236}">
                <a16:creationId xmlns:a16="http://schemas.microsoft.com/office/drawing/2014/main" id="{7007F59C-73D1-3A76-103B-5C63B27ED9E2}"/>
              </a:ext>
            </a:extLst>
          </p:cNvPr>
          <p:cNvSpPr>
            <a:spLocks noGrp="1"/>
          </p:cNvSpPr>
          <p:nvPr>
            <p:ph type="sldNum" sz="quarter" idx="12"/>
          </p:nvPr>
        </p:nvSpPr>
        <p:spPr/>
        <p:txBody>
          <a:bodyPr/>
          <a:lstStyle/>
          <a:p>
            <a:fld id="{3A4F6043-7A67-491B-98BC-F933DED7226D}" type="slidenum">
              <a:rPr lang="en-US" smtClean="0"/>
              <a:pPr/>
              <a:t>6</a:t>
            </a:fld>
            <a:endParaRPr lang="en-US"/>
          </a:p>
        </p:txBody>
      </p:sp>
    </p:spTree>
    <p:extLst>
      <p:ext uri="{BB962C8B-B14F-4D97-AF65-F5344CB8AC3E}">
        <p14:creationId xmlns:p14="http://schemas.microsoft.com/office/powerpoint/2010/main" val="57502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1636-F2B4-1EE6-408B-3943E3EECAAF}"/>
              </a:ext>
            </a:extLst>
          </p:cNvPr>
          <p:cNvSpPr>
            <a:spLocks noGrp="1"/>
          </p:cNvSpPr>
          <p:nvPr>
            <p:ph type="title"/>
          </p:nvPr>
        </p:nvSpPr>
        <p:spPr/>
        <p:txBody>
          <a:bodyPr/>
          <a:lstStyle/>
          <a:p>
            <a:r>
              <a:rPr lang="en-US"/>
              <a:t>Industry Opinions</a:t>
            </a:r>
          </a:p>
        </p:txBody>
      </p:sp>
      <p:sp>
        <p:nvSpPr>
          <p:cNvPr id="3" name="Content Placeholder 2">
            <a:extLst>
              <a:ext uri="{FF2B5EF4-FFF2-40B4-BE49-F238E27FC236}">
                <a16:creationId xmlns:a16="http://schemas.microsoft.com/office/drawing/2014/main" id="{677B02A7-8071-8C76-1236-89D7D1583DFB}"/>
              </a:ext>
            </a:extLst>
          </p:cNvPr>
          <p:cNvSpPr>
            <a:spLocks noGrp="1"/>
          </p:cNvSpPr>
          <p:nvPr>
            <p:ph sz="half" idx="2"/>
          </p:nvPr>
        </p:nvSpPr>
        <p:spPr>
          <a:xfrm>
            <a:off x="720436" y="1578763"/>
            <a:ext cx="10938163" cy="5130152"/>
          </a:xfrm>
        </p:spPr>
        <p:txBody>
          <a:bodyPr>
            <a:normAutofit/>
          </a:bodyPr>
          <a:lstStyle/>
          <a:p>
            <a:pPr marL="571500" indent="-571500">
              <a:buClrTx/>
              <a:buFont typeface="Arial" panose="020B0604020202020204" pitchFamily="34" charset="0"/>
              <a:buChar char="•"/>
            </a:pPr>
            <a:r>
              <a:rPr lang="en-US" sz="2800">
                <a:solidFill>
                  <a:schemeClr val="tx1"/>
                </a:solidFill>
                <a:effectLst/>
                <a:ea typeface="Aptos" panose="020B0004020202020204" pitchFamily="34" charset="0"/>
              </a:rPr>
              <a:t>California Actuarial Advisory Panel identified </a:t>
            </a:r>
            <a:r>
              <a:rPr lang="en-US" sz="2800">
                <a:solidFill>
                  <a:schemeClr val="tx1"/>
                </a:solidFill>
                <a:ea typeface="Aptos" panose="020B0004020202020204" pitchFamily="34" charset="0"/>
              </a:rPr>
              <a:t>challenges in valuing a DROP and in achieving cost neutrality in March 2024</a:t>
            </a:r>
            <a:endParaRPr lang="en-US" sz="2800">
              <a:solidFill>
                <a:schemeClr val="tx1"/>
              </a:solidFill>
              <a:effectLst/>
              <a:ea typeface="Aptos" panose="020B0004020202020204" pitchFamily="34" charset="0"/>
            </a:endParaRPr>
          </a:p>
          <a:p>
            <a:pPr marL="571500" indent="-571500">
              <a:buClrTx/>
              <a:buFont typeface="Arial" panose="020B0604020202020204" pitchFamily="34" charset="0"/>
              <a:buChar char="•"/>
            </a:pPr>
            <a:r>
              <a:rPr lang="en-US" sz="2800">
                <a:solidFill>
                  <a:schemeClr val="tx1"/>
                </a:solidFill>
              </a:rPr>
              <a:t>Government Finance Officers Association (GFOA) issued an advisory in 2020 recommending that government defined benefit plans do not include DROPs for a variety of reasons, notably that the cost impact is difficult to assess</a:t>
            </a:r>
          </a:p>
          <a:p>
            <a:pPr marL="571500" indent="-571500">
              <a:buClrTx/>
              <a:buFont typeface="Arial" panose="020B0604020202020204" pitchFamily="34" charset="0"/>
              <a:buChar char="•"/>
            </a:pPr>
            <a:r>
              <a:rPr lang="en-US" sz="2800">
                <a:solidFill>
                  <a:schemeClr val="tx1"/>
                </a:solidFill>
                <a:cs typeface="Times New Roman" panose="02020603050405020304" pitchFamily="18" charset="0"/>
              </a:rPr>
              <a:t>Foster &amp; Foster acknowledges calculating the explicit cost of program is complex</a:t>
            </a:r>
            <a:endParaRPr lang="en-US" sz="2800">
              <a:solidFill>
                <a:schemeClr val="tx1"/>
              </a:solidFill>
              <a:effectLst/>
              <a:ea typeface="Aptos" panose="020B0004020202020204" pitchFamily="34" charset="0"/>
            </a:endParaRPr>
          </a:p>
          <a:p>
            <a:pPr marL="514350" lvl="1" indent="-285750">
              <a:buFont typeface="Arial" panose="020B0604020202020204" pitchFamily="34" charset="0"/>
              <a:buChar char="•"/>
            </a:pPr>
            <a:endParaRPr lang="en-US">
              <a:solidFill>
                <a:schemeClr val="tx1"/>
              </a:solidFill>
            </a:endParaRPr>
          </a:p>
        </p:txBody>
      </p:sp>
      <p:sp>
        <p:nvSpPr>
          <p:cNvPr id="4" name="Slide Number Placeholder 3">
            <a:extLst>
              <a:ext uri="{FF2B5EF4-FFF2-40B4-BE49-F238E27FC236}">
                <a16:creationId xmlns:a16="http://schemas.microsoft.com/office/drawing/2014/main" id="{E8A7B82D-D616-6BB7-6A79-830673EEC7DF}"/>
              </a:ext>
            </a:extLst>
          </p:cNvPr>
          <p:cNvSpPr>
            <a:spLocks noGrp="1"/>
          </p:cNvSpPr>
          <p:nvPr>
            <p:ph type="sldNum" sz="quarter" idx="12"/>
          </p:nvPr>
        </p:nvSpPr>
        <p:spPr/>
        <p:txBody>
          <a:bodyPr/>
          <a:lstStyle/>
          <a:p>
            <a:fld id="{3A4F6043-7A67-491B-98BC-F933DED7226D}" type="slidenum">
              <a:rPr lang="en-US" smtClean="0"/>
              <a:pPr/>
              <a:t>7</a:t>
            </a:fld>
            <a:endParaRPr lang="en-US"/>
          </a:p>
        </p:txBody>
      </p:sp>
    </p:spTree>
    <p:extLst>
      <p:ext uri="{BB962C8B-B14F-4D97-AF65-F5344CB8AC3E}">
        <p14:creationId xmlns:p14="http://schemas.microsoft.com/office/powerpoint/2010/main" val="286191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C1AC-1BF5-C8E5-4123-5E3AA899E0B4}"/>
              </a:ext>
            </a:extLst>
          </p:cNvPr>
          <p:cNvSpPr>
            <a:spLocks noGrp="1"/>
          </p:cNvSpPr>
          <p:nvPr>
            <p:ph type="title"/>
          </p:nvPr>
        </p:nvSpPr>
        <p:spPr/>
        <p:txBody>
          <a:bodyPr/>
          <a:lstStyle/>
          <a:p>
            <a:r>
              <a:rPr lang="en-US"/>
              <a:t>Next Steps</a:t>
            </a:r>
          </a:p>
        </p:txBody>
      </p:sp>
      <p:sp>
        <p:nvSpPr>
          <p:cNvPr id="4" name="Slide Number Placeholder 3">
            <a:extLst>
              <a:ext uri="{FF2B5EF4-FFF2-40B4-BE49-F238E27FC236}">
                <a16:creationId xmlns:a16="http://schemas.microsoft.com/office/drawing/2014/main" id="{45C66A3C-0DBB-DB79-18D2-C1482B0F91EB}"/>
              </a:ext>
            </a:extLst>
          </p:cNvPr>
          <p:cNvSpPr>
            <a:spLocks noGrp="1"/>
          </p:cNvSpPr>
          <p:nvPr>
            <p:ph type="sldNum" sz="quarter" idx="12"/>
          </p:nvPr>
        </p:nvSpPr>
        <p:spPr/>
        <p:txBody>
          <a:bodyPr/>
          <a:lstStyle/>
          <a:p>
            <a:fld id="{3A4F6043-7A67-491B-98BC-F933DED7226D}" type="slidenum">
              <a:rPr lang="en-US" smtClean="0"/>
              <a:pPr/>
              <a:t>8</a:t>
            </a:fld>
            <a:endParaRPr lang="en-US"/>
          </a:p>
        </p:txBody>
      </p:sp>
      <p:sp>
        <p:nvSpPr>
          <p:cNvPr id="5" name="Content Placeholder 4">
            <a:extLst>
              <a:ext uri="{FF2B5EF4-FFF2-40B4-BE49-F238E27FC236}">
                <a16:creationId xmlns:a16="http://schemas.microsoft.com/office/drawing/2014/main" id="{41BFCA89-E4B0-7431-3C74-3143BB0524F3}"/>
              </a:ext>
            </a:extLst>
          </p:cNvPr>
          <p:cNvSpPr>
            <a:spLocks noGrp="1"/>
          </p:cNvSpPr>
          <p:nvPr>
            <p:ph sz="half" idx="13"/>
          </p:nvPr>
        </p:nvSpPr>
        <p:spPr>
          <a:xfrm>
            <a:off x="1109473" y="1510145"/>
            <a:ext cx="9973056" cy="4144693"/>
          </a:xfrm>
        </p:spPr>
        <p:txBody>
          <a:bodyPr vert="horz" lIns="91440" tIns="45720" rIns="91440" bIns="45720" rtlCol="0" anchor="t">
            <a:noAutofit/>
          </a:bodyPr>
          <a:lstStyle/>
          <a:p>
            <a:pPr marL="342900" indent="-342900">
              <a:buClrTx/>
              <a:buFont typeface="Arial" panose="020B0604020202020204" pitchFamily="34" charset="0"/>
              <a:buChar char="•"/>
            </a:pPr>
            <a:r>
              <a:rPr lang="en-US" sz="2400">
                <a:solidFill>
                  <a:schemeClr val="tx1"/>
                </a:solidFill>
              </a:rPr>
              <a:t>Phase 1 establishes a foundation for understanding DROP, its background, history, its existence in public retirement systems, and its benefit design components and considerations</a:t>
            </a:r>
          </a:p>
          <a:p>
            <a:pPr marL="342900" indent="-342900">
              <a:buClrTx/>
              <a:buFont typeface="Arial" panose="020B0604020202020204" pitchFamily="34" charset="0"/>
              <a:buChar char="•"/>
            </a:pPr>
            <a:r>
              <a:rPr lang="en-US" sz="2400">
                <a:solidFill>
                  <a:schemeClr val="tx1"/>
                </a:solidFill>
              </a:rPr>
              <a:t>Phase 2 will explore actuarial analysis to provide cost-neutral options of a DROP </a:t>
            </a:r>
          </a:p>
        </p:txBody>
      </p:sp>
    </p:spTree>
    <p:extLst>
      <p:ext uri="{BB962C8B-B14F-4D97-AF65-F5344CB8AC3E}">
        <p14:creationId xmlns:p14="http://schemas.microsoft.com/office/powerpoint/2010/main" val="74843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0461-A6E1-3F51-BFB0-5838925F6604}"/>
              </a:ext>
            </a:extLst>
          </p:cNvPr>
          <p:cNvSpPr>
            <a:spLocks noGrp="1"/>
          </p:cNvSpPr>
          <p:nvPr>
            <p:ph type="title"/>
          </p:nvPr>
        </p:nvSpPr>
        <p:spPr>
          <a:xfrm>
            <a:off x="422178" y="2749098"/>
            <a:ext cx="10660350" cy="1325563"/>
          </a:xfrm>
        </p:spPr>
        <p:txBody>
          <a:bodyPr/>
          <a:lstStyle/>
          <a:p>
            <a:pPr algn="ctr"/>
            <a:r>
              <a:rPr lang="en-US"/>
              <a:t>THANK YOU</a:t>
            </a:r>
          </a:p>
        </p:txBody>
      </p:sp>
      <p:sp>
        <p:nvSpPr>
          <p:cNvPr id="4" name="Slide Number Placeholder 3">
            <a:extLst>
              <a:ext uri="{FF2B5EF4-FFF2-40B4-BE49-F238E27FC236}">
                <a16:creationId xmlns:a16="http://schemas.microsoft.com/office/drawing/2014/main" id="{675FF8BD-1A15-0D5A-9FEF-469CC7C16C99}"/>
              </a:ext>
            </a:extLst>
          </p:cNvPr>
          <p:cNvSpPr>
            <a:spLocks noGrp="1"/>
          </p:cNvSpPr>
          <p:nvPr>
            <p:ph type="sldNum" sz="quarter" idx="12"/>
          </p:nvPr>
        </p:nvSpPr>
        <p:spPr/>
        <p:txBody>
          <a:bodyPr/>
          <a:lstStyle/>
          <a:p>
            <a:fld id="{3A4F6043-7A67-491B-98BC-F933DED7226D}" type="slidenum">
              <a:rPr lang="en-US" smtClean="0"/>
              <a:pPr/>
              <a:t>9</a:t>
            </a:fld>
            <a:endParaRPr lang="en-US"/>
          </a:p>
        </p:txBody>
      </p:sp>
    </p:spTree>
    <p:extLst>
      <p:ext uri="{BB962C8B-B14F-4D97-AF65-F5344CB8AC3E}">
        <p14:creationId xmlns:p14="http://schemas.microsoft.com/office/powerpoint/2010/main" val="193164065"/>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9436BC-77AE-4AEE-A282-4E162A1CAA7D}">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B37DAF-AFAF-4561-A80B-C76198EBD319}">
  <ds:schemaRefs>
    <ds:schemaRef ds:uri="http://www.w3.org/XML/1998/namespace"/>
    <ds:schemaRef ds:uri="http://schemas.microsoft.com/office/2006/documentManagement/types"/>
    <ds:schemaRef ds:uri="71af3243-3dd4-4a8d-8c0d-dd76da1f02a5"/>
    <ds:schemaRef ds:uri="http://schemas.microsoft.com/office/2006/metadata/properties"/>
    <ds:schemaRef ds:uri="http://schemas.microsoft.com/sharepoint/v3"/>
    <ds:schemaRef ds:uri="http://purl.org/dc/dcmitype/"/>
    <ds:schemaRef ds:uri="http://schemas.microsoft.com/office/infopath/2007/PartnerControls"/>
    <ds:schemaRef ds:uri="http://purl.org/dc/elements/1.1/"/>
    <ds:schemaRef ds:uri="http://schemas.openxmlformats.org/package/2006/metadata/core-properties"/>
    <ds:schemaRef ds:uri="230e9df3-be65-4c73-a93b-d1236ebd677e"/>
    <ds:schemaRef ds:uri="16c05727-aa75-4e4a-9b5f-8a80a1165891"/>
    <ds:schemaRef ds:uri="http://purl.org/dc/terms/"/>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{267D4028-B6C9-4EDC-8A65-40BA32CB44FE}tf67338807_win32</Template>
  <TotalTime>0</TotalTime>
  <Words>2148</Words>
  <Application>Microsoft Office PowerPoint</Application>
  <PresentationFormat>Widescreen</PresentationFormat>
  <Paragraphs>144</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Aptos</vt:lpstr>
      <vt:lpstr>Arial</vt:lpstr>
      <vt:lpstr>Arial,Sans-Serif</vt:lpstr>
      <vt:lpstr>Calibri</vt:lpstr>
      <vt:lpstr>Dante</vt:lpstr>
      <vt:lpstr>Dante (Headings)2</vt:lpstr>
      <vt:lpstr>Helvetica Neue Medium</vt:lpstr>
      <vt:lpstr>Symbol</vt:lpstr>
      <vt:lpstr>Times New Roman</vt:lpstr>
      <vt:lpstr>Wingdings</vt:lpstr>
      <vt:lpstr>Wingdings 2</vt:lpstr>
      <vt:lpstr>OffsetVTI</vt:lpstr>
      <vt:lpstr>Deferred Retirement Option Program (DROP)</vt:lpstr>
      <vt:lpstr>What is DROP?</vt:lpstr>
      <vt:lpstr>DROP Mechanics</vt:lpstr>
      <vt:lpstr>Requirements and Design Parameters County Employees Retirement Law (CERL) of 1937</vt:lpstr>
      <vt:lpstr>CERL Requirements and Design Parameters (continued)</vt:lpstr>
      <vt:lpstr>Cost Neutrality</vt:lpstr>
      <vt:lpstr>Industry Opinions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Deferred Retirement Option Program (DROP)</dc:title>
  <dc:creator>Flannery, Kathleen</dc:creator>
  <cp:lastModifiedBy>Keller-Chiodo, Lisa</cp:lastModifiedBy>
  <cp:revision>2</cp:revision>
  <cp:lastPrinted>2024-09-04T15:18:24Z</cp:lastPrinted>
  <dcterms:created xsi:type="dcterms:W3CDTF">2024-08-15T16:19:42Z</dcterms:created>
  <dcterms:modified xsi:type="dcterms:W3CDTF">2024-09-25T23:15:12Z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